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2" r:id="rId4"/>
  </p:sldMasterIdLst>
  <p:notesMasterIdLst>
    <p:notesMasterId r:id="rId23"/>
  </p:notesMasterIdLst>
  <p:handoutMasterIdLst>
    <p:handoutMasterId r:id="rId24"/>
  </p:handoutMasterIdLst>
  <p:sldIdLst>
    <p:sldId id="334" r:id="rId5"/>
    <p:sldId id="342" r:id="rId6"/>
    <p:sldId id="267" r:id="rId7"/>
    <p:sldId id="356" r:id="rId8"/>
    <p:sldId id="335" r:id="rId9"/>
    <p:sldId id="351" r:id="rId10"/>
    <p:sldId id="354" r:id="rId11"/>
    <p:sldId id="355" r:id="rId12"/>
    <p:sldId id="359" r:id="rId13"/>
    <p:sldId id="362" r:id="rId14"/>
    <p:sldId id="363" r:id="rId15"/>
    <p:sldId id="316" r:id="rId16"/>
    <p:sldId id="347" r:id="rId17"/>
    <p:sldId id="357" r:id="rId18"/>
    <p:sldId id="322" r:id="rId19"/>
    <p:sldId id="358" r:id="rId20"/>
    <p:sldId id="360" r:id="rId21"/>
    <p:sldId id="348" r:id="rId22"/>
  </p:sldIdLst>
  <p:sldSz cx="9144000" cy="6858000" type="screen4x3"/>
  <p:notesSz cx="6954838" cy="92408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11" userDrawn="1">
          <p15:clr>
            <a:srgbClr val="A4A3A4"/>
          </p15:clr>
        </p15:guide>
        <p15:guide id="2" pos="219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8AC8"/>
    <a:srgbClr val="232020"/>
    <a:srgbClr val="D2232A"/>
    <a:srgbClr val="424242"/>
    <a:srgbClr val="007AC3"/>
    <a:srgbClr val="C1C1C1"/>
    <a:srgbClr val="FDC657"/>
    <a:srgbClr val="242020"/>
    <a:srgbClr val="D9593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77B69F-B42B-42E3-A7A4-E08E640C7CE2}" v="11" dt="2025-04-23T19:28:31.373"/>
    <p1510:client id="{F6460E8A-499D-AEE7-41DD-2D8B7CE65765}" v="349" dt="2025-04-23T19:32:08.7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notesViewPr>
    <p:cSldViewPr snapToGrid="0">
      <p:cViewPr>
        <p:scale>
          <a:sx n="1" d="2"/>
          <a:sy n="1" d="2"/>
        </p:scale>
        <p:origin x="0" y="0"/>
      </p:cViewPr>
      <p:guideLst>
        <p:guide orient="horz" pos="2911"/>
        <p:guide pos="219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3013763" cy="462042"/>
          </a:xfrm>
          <a:prstGeom prst="rect">
            <a:avLst/>
          </a:prstGeom>
          <a:noFill/>
          <a:ln w="9525">
            <a:noFill/>
            <a:miter lim="800000"/>
            <a:headEnd/>
            <a:tailEnd/>
          </a:ln>
          <a:effectLst/>
        </p:spPr>
        <p:txBody>
          <a:bodyPr vert="horz" wrap="square" lIns="92523" tIns="46262" rIns="92523" bIns="46262"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12643" name="Rectangle 3"/>
          <p:cNvSpPr>
            <a:spLocks noGrp="1" noChangeArrowheads="1"/>
          </p:cNvSpPr>
          <p:nvPr>
            <p:ph type="dt" sz="quarter" idx="1"/>
          </p:nvPr>
        </p:nvSpPr>
        <p:spPr bwMode="auto">
          <a:xfrm>
            <a:off x="3941076" y="0"/>
            <a:ext cx="3013763" cy="462042"/>
          </a:xfrm>
          <a:prstGeom prst="rect">
            <a:avLst/>
          </a:prstGeom>
          <a:noFill/>
          <a:ln w="9525">
            <a:noFill/>
            <a:miter lim="800000"/>
            <a:headEnd/>
            <a:tailEnd/>
          </a:ln>
          <a:effectLst/>
        </p:spPr>
        <p:txBody>
          <a:bodyPr vert="horz" wrap="square" lIns="92523" tIns="46262" rIns="92523" bIns="46262"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12644" name="Rectangle 4"/>
          <p:cNvSpPr>
            <a:spLocks noGrp="1" noChangeArrowheads="1"/>
          </p:cNvSpPr>
          <p:nvPr>
            <p:ph type="ftr" sz="quarter" idx="2"/>
          </p:nvPr>
        </p:nvSpPr>
        <p:spPr bwMode="auto">
          <a:xfrm>
            <a:off x="0" y="8778796"/>
            <a:ext cx="3013763" cy="462042"/>
          </a:xfrm>
          <a:prstGeom prst="rect">
            <a:avLst/>
          </a:prstGeom>
          <a:noFill/>
          <a:ln w="9525">
            <a:noFill/>
            <a:miter lim="800000"/>
            <a:headEnd/>
            <a:tailEnd/>
          </a:ln>
          <a:effectLst/>
        </p:spPr>
        <p:txBody>
          <a:bodyPr vert="horz" wrap="square" lIns="92523" tIns="46262" rIns="92523" bIns="46262"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12645" name="Rectangle 5"/>
          <p:cNvSpPr>
            <a:spLocks noGrp="1" noChangeArrowheads="1"/>
          </p:cNvSpPr>
          <p:nvPr>
            <p:ph type="sldNum" sz="quarter" idx="3"/>
          </p:nvPr>
        </p:nvSpPr>
        <p:spPr bwMode="auto">
          <a:xfrm>
            <a:off x="3941076" y="8778796"/>
            <a:ext cx="3013763" cy="462042"/>
          </a:xfrm>
          <a:prstGeom prst="rect">
            <a:avLst/>
          </a:prstGeom>
          <a:noFill/>
          <a:ln w="9525">
            <a:noFill/>
            <a:miter lim="800000"/>
            <a:headEnd/>
            <a:tailEnd/>
          </a:ln>
          <a:effectLst/>
        </p:spPr>
        <p:txBody>
          <a:bodyPr vert="horz" wrap="square" lIns="92523" tIns="46262" rIns="92523" bIns="46262" numCol="1" anchor="b" anchorCtr="0" compatLnSpc="1">
            <a:prstTxWarp prst="textNoShape">
              <a:avLst/>
            </a:prstTxWarp>
          </a:bodyPr>
          <a:lstStyle>
            <a:lvl1pPr algn="r" eaLnBrk="1" hangingPunct="1">
              <a:defRPr sz="1200"/>
            </a:lvl1pPr>
          </a:lstStyle>
          <a:p>
            <a:pPr>
              <a:defRPr/>
            </a:pPr>
            <a:fld id="{50BB46EF-2E34-4E34-B3DC-37B11E15EC58}" type="slidenum">
              <a:rPr lang="en-US" altLang="en-US"/>
              <a:pPr>
                <a:defRPr/>
              </a:pPr>
              <a:t>‹#›</a:t>
            </a:fld>
            <a:endParaRPr lang="en-US" altLang="en-US"/>
          </a:p>
        </p:txBody>
      </p:sp>
    </p:spTree>
    <p:extLst>
      <p:ext uri="{BB962C8B-B14F-4D97-AF65-F5344CB8AC3E}">
        <p14:creationId xmlns:p14="http://schemas.microsoft.com/office/powerpoint/2010/main" val="2478564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13763" cy="462042"/>
          </a:xfrm>
          <a:prstGeom prst="rect">
            <a:avLst/>
          </a:prstGeom>
          <a:noFill/>
          <a:ln w="9525">
            <a:noFill/>
            <a:miter lim="800000"/>
            <a:headEnd/>
            <a:tailEnd/>
          </a:ln>
          <a:effectLst/>
        </p:spPr>
        <p:txBody>
          <a:bodyPr vert="horz" wrap="square" lIns="92523" tIns="46262" rIns="92523" bIns="46262"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3315" name="Rectangle 3"/>
          <p:cNvSpPr>
            <a:spLocks noGrp="1" noChangeArrowheads="1"/>
          </p:cNvSpPr>
          <p:nvPr>
            <p:ph type="dt" idx="1"/>
          </p:nvPr>
        </p:nvSpPr>
        <p:spPr bwMode="auto">
          <a:xfrm>
            <a:off x="3939467" y="0"/>
            <a:ext cx="3013763" cy="462042"/>
          </a:xfrm>
          <a:prstGeom prst="rect">
            <a:avLst/>
          </a:prstGeom>
          <a:noFill/>
          <a:ln w="9525">
            <a:noFill/>
            <a:miter lim="800000"/>
            <a:headEnd/>
            <a:tailEnd/>
          </a:ln>
          <a:effectLst/>
        </p:spPr>
        <p:txBody>
          <a:bodyPr vert="horz" wrap="square" lIns="92523" tIns="46262" rIns="92523" bIns="46262"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68400" y="692150"/>
            <a:ext cx="4618038" cy="34655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7" name="Rectangle 5"/>
          <p:cNvSpPr>
            <a:spLocks noGrp="1" noChangeArrowheads="1"/>
          </p:cNvSpPr>
          <p:nvPr>
            <p:ph type="body" sz="quarter" idx="3"/>
          </p:nvPr>
        </p:nvSpPr>
        <p:spPr bwMode="auto">
          <a:xfrm>
            <a:off x="695484" y="4389398"/>
            <a:ext cx="5563870" cy="4158377"/>
          </a:xfrm>
          <a:prstGeom prst="rect">
            <a:avLst/>
          </a:prstGeom>
          <a:noFill/>
          <a:ln w="9525">
            <a:noFill/>
            <a:miter lim="800000"/>
            <a:headEnd/>
            <a:tailEnd/>
          </a:ln>
          <a:effectLst/>
        </p:spPr>
        <p:txBody>
          <a:bodyPr vert="horz" wrap="square" lIns="92523" tIns="46262" rIns="92523" bIns="462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318" name="Rectangle 6"/>
          <p:cNvSpPr>
            <a:spLocks noGrp="1" noChangeArrowheads="1"/>
          </p:cNvSpPr>
          <p:nvPr>
            <p:ph type="ftr" sz="quarter" idx="4"/>
          </p:nvPr>
        </p:nvSpPr>
        <p:spPr bwMode="auto">
          <a:xfrm>
            <a:off x="0" y="8777193"/>
            <a:ext cx="3013763" cy="462042"/>
          </a:xfrm>
          <a:prstGeom prst="rect">
            <a:avLst/>
          </a:prstGeom>
          <a:noFill/>
          <a:ln w="9525">
            <a:noFill/>
            <a:miter lim="800000"/>
            <a:headEnd/>
            <a:tailEnd/>
          </a:ln>
          <a:effectLst/>
        </p:spPr>
        <p:txBody>
          <a:bodyPr vert="horz" wrap="square" lIns="92523" tIns="46262" rIns="92523" bIns="46262"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3319" name="Rectangle 7"/>
          <p:cNvSpPr>
            <a:spLocks noGrp="1" noChangeArrowheads="1"/>
          </p:cNvSpPr>
          <p:nvPr>
            <p:ph type="sldNum" sz="quarter" idx="5"/>
          </p:nvPr>
        </p:nvSpPr>
        <p:spPr bwMode="auto">
          <a:xfrm>
            <a:off x="3939467" y="8777193"/>
            <a:ext cx="3013763" cy="462042"/>
          </a:xfrm>
          <a:prstGeom prst="rect">
            <a:avLst/>
          </a:prstGeom>
          <a:noFill/>
          <a:ln w="9525">
            <a:noFill/>
            <a:miter lim="800000"/>
            <a:headEnd/>
            <a:tailEnd/>
          </a:ln>
          <a:effectLst/>
        </p:spPr>
        <p:txBody>
          <a:bodyPr vert="horz" wrap="square" lIns="92523" tIns="46262" rIns="92523" bIns="46262" numCol="1" anchor="b" anchorCtr="0" compatLnSpc="1">
            <a:prstTxWarp prst="textNoShape">
              <a:avLst/>
            </a:prstTxWarp>
          </a:bodyPr>
          <a:lstStyle>
            <a:lvl1pPr algn="r" eaLnBrk="1" hangingPunct="1">
              <a:defRPr sz="1200"/>
            </a:lvl1pPr>
          </a:lstStyle>
          <a:p>
            <a:pPr>
              <a:defRPr/>
            </a:pPr>
            <a:fld id="{88E11416-0505-422C-9F4C-11652AA90395}" type="slidenum">
              <a:rPr lang="en-US" altLang="en-US"/>
              <a:pPr>
                <a:defRPr/>
              </a:pPr>
              <a:t>‹#›</a:t>
            </a:fld>
            <a:endParaRPr lang="en-US" altLang="en-US"/>
          </a:p>
        </p:txBody>
      </p:sp>
    </p:spTree>
    <p:extLst>
      <p:ext uri="{BB962C8B-B14F-4D97-AF65-F5344CB8AC3E}">
        <p14:creationId xmlns:p14="http://schemas.microsoft.com/office/powerpoint/2010/main" val="12997609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3138" y="273050"/>
            <a:ext cx="2763837" cy="2073275"/>
          </a:xfrm>
        </p:spPr>
      </p:sp>
      <p:sp>
        <p:nvSpPr>
          <p:cNvPr id="4" name="Slide Number Placeholder 3"/>
          <p:cNvSpPr>
            <a:spLocks noGrp="1"/>
          </p:cNvSpPr>
          <p:nvPr>
            <p:ph type="sldNum" sz="quarter" idx="10"/>
          </p:nvPr>
        </p:nvSpPr>
        <p:spPr/>
        <p:txBody>
          <a:bodyPr/>
          <a:lstStyle/>
          <a:p>
            <a:pPr defTabSz="448904">
              <a:defRPr/>
            </a:pPr>
            <a:fld id="{88E11416-0505-422C-9F4C-11652AA90395}" type="slidenum">
              <a:rPr lang="en-US" altLang="en-US">
                <a:solidFill>
                  <a:srgbClr val="000000"/>
                </a:solidFill>
                <a:latin typeface="Calibri"/>
              </a:rPr>
              <a:pPr defTabSz="448904">
                <a:defRPr/>
              </a:pPr>
              <a:t>1</a:t>
            </a:fld>
            <a:endParaRPr lang="en-US" altLang="en-US">
              <a:solidFill>
                <a:srgbClr val="000000"/>
              </a:solidFill>
              <a:latin typeface="Calibri"/>
            </a:endParaRPr>
          </a:p>
        </p:txBody>
      </p:sp>
      <p:sp>
        <p:nvSpPr>
          <p:cNvPr id="6" name="Notes Placeholder 5">
            <a:extLst>
              <a:ext uri="{FF2B5EF4-FFF2-40B4-BE49-F238E27FC236}">
                <a16:creationId xmlns:a16="http://schemas.microsoft.com/office/drawing/2014/main" id="{3DE01457-464E-4F40-82B3-6BF901C003DD}"/>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8880551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1748" indent="-289133">
              <a:spcBef>
                <a:spcPct val="30000"/>
              </a:spcBef>
              <a:defRPr sz="1200">
                <a:solidFill>
                  <a:schemeClr val="tx1"/>
                </a:solidFill>
                <a:latin typeface="Arial" panose="020B0604020202020204" pitchFamily="34" charset="0"/>
              </a:defRPr>
            </a:lvl2pPr>
            <a:lvl3pPr marL="1156535" indent="-231307">
              <a:spcBef>
                <a:spcPct val="30000"/>
              </a:spcBef>
              <a:defRPr sz="1200">
                <a:solidFill>
                  <a:schemeClr val="tx1"/>
                </a:solidFill>
                <a:latin typeface="Arial" panose="020B0604020202020204" pitchFamily="34" charset="0"/>
              </a:defRPr>
            </a:lvl3pPr>
            <a:lvl4pPr marL="1619150" indent="-231307">
              <a:spcBef>
                <a:spcPct val="30000"/>
              </a:spcBef>
              <a:defRPr sz="1200">
                <a:solidFill>
                  <a:schemeClr val="tx1"/>
                </a:solidFill>
                <a:latin typeface="Arial" panose="020B0604020202020204" pitchFamily="34" charset="0"/>
              </a:defRPr>
            </a:lvl4pPr>
            <a:lvl5pPr marL="2081764" indent="-231307">
              <a:spcBef>
                <a:spcPct val="30000"/>
              </a:spcBef>
              <a:defRPr sz="1200">
                <a:solidFill>
                  <a:schemeClr val="tx1"/>
                </a:solidFill>
                <a:latin typeface="Arial" panose="020B0604020202020204" pitchFamily="34" charset="0"/>
              </a:defRPr>
            </a:lvl5pPr>
            <a:lvl6pPr marL="2544378" indent="-231307" eaLnBrk="0" fontAlgn="base" hangingPunct="0">
              <a:spcBef>
                <a:spcPct val="30000"/>
              </a:spcBef>
              <a:spcAft>
                <a:spcPct val="0"/>
              </a:spcAft>
              <a:defRPr sz="1200">
                <a:solidFill>
                  <a:schemeClr val="tx1"/>
                </a:solidFill>
                <a:latin typeface="Arial" panose="020B0604020202020204" pitchFamily="34" charset="0"/>
              </a:defRPr>
            </a:lvl6pPr>
            <a:lvl7pPr marL="3006993" indent="-231307" eaLnBrk="0" fontAlgn="base" hangingPunct="0">
              <a:spcBef>
                <a:spcPct val="30000"/>
              </a:spcBef>
              <a:spcAft>
                <a:spcPct val="0"/>
              </a:spcAft>
              <a:defRPr sz="1200">
                <a:solidFill>
                  <a:schemeClr val="tx1"/>
                </a:solidFill>
                <a:latin typeface="Arial" panose="020B0604020202020204" pitchFamily="34" charset="0"/>
              </a:defRPr>
            </a:lvl7pPr>
            <a:lvl8pPr marL="3469605" indent="-231307" eaLnBrk="0" fontAlgn="base" hangingPunct="0">
              <a:spcBef>
                <a:spcPct val="30000"/>
              </a:spcBef>
              <a:spcAft>
                <a:spcPct val="0"/>
              </a:spcAft>
              <a:defRPr sz="1200">
                <a:solidFill>
                  <a:schemeClr val="tx1"/>
                </a:solidFill>
                <a:latin typeface="Arial" panose="020B0604020202020204" pitchFamily="34" charset="0"/>
              </a:defRPr>
            </a:lvl8pPr>
            <a:lvl9pPr marL="3932220" indent="-231307"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6B1209F-4D2F-48B1-B523-2F989961DA8B}" type="slidenum">
              <a:rPr lang="en-US" altLang="en-US" smtClean="0"/>
              <a:pPr>
                <a:spcBef>
                  <a:spcPct val="0"/>
                </a:spcBef>
              </a:pPr>
              <a:t>11</a:t>
            </a:fld>
            <a:endParaRPr lang="en-US" altLang="en-US"/>
          </a:p>
        </p:txBody>
      </p:sp>
      <p:sp>
        <p:nvSpPr>
          <p:cNvPr id="10243" name="Rectangle 2"/>
          <p:cNvSpPr>
            <a:spLocks noGrp="1" noRot="1" noChangeAspect="1" noChangeArrowheads="1" noTextEdit="1"/>
          </p:cNvSpPr>
          <p:nvPr>
            <p:ph type="sldImg"/>
          </p:nvPr>
        </p:nvSpPr>
        <p:spPr>
          <a:xfrm>
            <a:off x="1970088" y="227013"/>
            <a:ext cx="2568575" cy="1927225"/>
          </a:xfrm>
          <a:ln/>
        </p:spPr>
      </p:sp>
      <p:sp>
        <p:nvSpPr>
          <p:cNvPr id="2" name="Notes Placeholder 1">
            <a:extLst>
              <a:ext uri="{FF2B5EF4-FFF2-40B4-BE49-F238E27FC236}">
                <a16:creationId xmlns:a16="http://schemas.microsoft.com/office/drawing/2014/main" id="{5E2B22D5-090A-4428-8EDE-746515FE0C01}"/>
              </a:ext>
            </a:extLst>
          </p:cNvPr>
          <p:cNvSpPr>
            <a:spLocks noGrp="1"/>
          </p:cNvSpPr>
          <p:nvPr>
            <p:ph type="body" sz="quarter" idx="10"/>
          </p:nvPr>
        </p:nvSpPr>
        <p:spPr>
          <a:xfrm>
            <a:off x="377981" y="2337785"/>
            <a:ext cx="6198877" cy="6901450"/>
          </a:xfrm>
        </p:spPr>
        <p:txBody>
          <a:bodyPr/>
          <a:lstStyle/>
          <a:p>
            <a:endParaRPr lang="en-US"/>
          </a:p>
          <a:p>
            <a:endParaRPr lang="en-US"/>
          </a:p>
        </p:txBody>
      </p:sp>
    </p:spTree>
    <p:extLst>
      <p:ext uri="{BB962C8B-B14F-4D97-AF65-F5344CB8AC3E}">
        <p14:creationId xmlns:p14="http://schemas.microsoft.com/office/powerpoint/2010/main" val="3910023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1748" indent="-289133">
              <a:spcBef>
                <a:spcPct val="30000"/>
              </a:spcBef>
              <a:defRPr sz="1200">
                <a:solidFill>
                  <a:schemeClr val="tx1"/>
                </a:solidFill>
                <a:latin typeface="Arial" panose="020B0604020202020204" pitchFamily="34" charset="0"/>
              </a:defRPr>
            </a:lvl2pPr>
            <a:lvl3pPr marL="1156535" indent="-231307">
              <a:spcBef>
                <a:spcPct val="30000"/>
              </a:spcBef>
              <a:defRPr sz="1200">
                <a:solidFill>
                  <a:schemeClr val="tx1"/>
                </a:solidFill>
                <a:latin typeface="Arial" panose="020B0604020202020204" pitchFamily="34" charset="0"/>
              </a:defRPr>
            </a:lvl3pPr>
            <a:lvl4pPr marL="1619150" indent="-231307">
              <a:spcBef>
                <a:spcPct val="30000"/>
              </a:spcBef>
              <a:defRPr sz="1200">
                <a:solidFill>
                  <a:schemeClr val="tx1"/>
                </a:solidFill>
                <a:latin typeface="Arial" panose="020B0604020202020204" pitchFamily="34" charset="0"/>
              </a:defRPr>
            </a:lvl4pPr>
            <a:lvl5pPr marL="2081764" indent="-231307">
              <a:spcBef>
                <a:spcPct val="30000"/>
              </a:spcBef>
              <a:defRPr sz="1200">
                <a:solidFill>
                  <a:schemeClr val="tx1"/>
                </a:solidFill>
                <a:latin typeface="Arial" panose="020B0604020202020204" pitchFamily="34" charset="0"/>
              </a:defRPr>
            </a:lvl5pPr>
            <a:lvl6pPr marL="2544378" indent="-231307" eaLnBrk="0" fontAlgn="base" hangingPunct="0">
              <a:spcBef>
                <a:spcPct val="30000"/>
              </a:spcBef>
              <a:spcAft>
                <a:spcPct val="0"/>
              </a:spcAft>
              <a:defRPr sz="1200">
                <a:solidFill>
                  <a:schemeClr val="tx1"/>
                </a:solidFill>
                <a:latin typeface="Arial" panose="020B0604020202020204" pitchFamily="34" charset="0"/>
              </a:defRPr>
            </a:lvl6pPr>
            <a:lvl7pPr marL="3006993" indent="-231307" eaLnBrk="0" fontAlgn="base" hangingPunct="0">
              <a:spcBef>
                <a:spcPct val="30000"/>
              </a:spcBef>
              <a:spcAft>
                <a:spcPct val="0"/>
              </a:spcAft>
              <a:defRPr sz="1200">
                <a:solidFill>
                  <a:schemeClr val="tx1"/>
                </a:solidFill>
                <a:latin typeface="Arial" panose="020B0604020202020204" pitchFamily="34" charset="0"/>
              </a:defRPr>
            </a:lvl7pPr>
            <a:lvl8pPr marL="3469605" indent="-231307" eaLnBrk="0" fontAlgn="base" hangingPunct="0">
              <a:spcBef>
                <a:spcPct val="30000"/>
              </a:spcBef>
              <a:spcAft>
                <a:spcPct val="0"/>
              </a:spcAft>
              <a:defRPr sz="1200">
                <a:solidFill>
                  <a:schemeClr val="tx1"/>
                </a:solidFill>
                <a:latin typeface="Arial" panose="020B0604020202020204" pitchFamily="34" charset="0"/>
              </a:defRPr>
            </a:lvl8pPr>
            <a:lvl9pPr marL="3932220" indent="-231307"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6B1209F-4D2F-48B1-B523-2F989961DA8B}" type="slidenum">
              <a:rPr lang="en-US" altLang="en-US" smtClean="0"/>
              <a:pPr>
                <a:spcBef>
                  <a:spcPct val="0"/>
                </a:spcBef>
              </a:pPr>
              <a:t>13</a:t>
            </a:fld>
            <a:endParaRPr lang="en-US" altLang="en-US"/>
          </a:p>
        </p:txBody>
      </p:sp>
      <p:sp>
        <p:nvSpPr>
          <p:cNvPr id="10243" name="Rectangle 2"/>
          <p:cNvSpPr>
            <a:spLocks noGrp="1" noRot="1" noChangeAspect="1" noChangeArrowheads="1" noTextEdit="1"/>
          </p:cNvSpPr>
          <p:nvPr>
            <p:ph type="sldImg"/>
          </p:nvPr>
        </p:nvSpPr>
        <p:spPr>
          <a:xfrm>
            <a:off x="2354263" y="330200"/>
            <a:ext cx="1893887" cy="1420813"/>
          </a:xfrm>
          <a:ln/>
        </p:spPr>
      </p:sp>
      <p:sp>
        <p:nvSpPr>
          <p:cNvPr id="2" name="Notes Placeholder 1">
            <a:extLst>
              <a:ext uri="{FF2B5EF4-FFF2-40B4-BE49-F238E27FC236}">
                <a16:creationId xmlns:a16="http://schemas.microsoft.com/office/drawing/2014/main" id="{12BB90F9-980D-4E83-9472-29BDD6584952}"/>
              </a:ext>
            </a:extLst>
          </p:cNvPr>
          <p:cNvSpPr>
            <a:spLocks noGrp="1"/>
          </p:cNvSpPr>
          <p:nvPr>
            <p:ph type="body" sz="quarter" idx="10"/>
          </p:nvPr>
        </p:nvSpPr>
        <p:spPr>
          <a:xfrm>
            <a:off x="519048" y="1855741"/>
            <a:ext cx="5563870" cy="6921452"/>
          </a:xfrm>
        </p:spPr>
        <p:txBody>
          <a:bodyPr/>
          <a:lstStyle/>
          <a:p>
            <a:endParaRPr lang="en-US" dirty="0">
              <a:cs typeface="Arial"/>
            </a:endParaRPr>
          </a:p>
          <a:p>
            <a:br>
              <a:rPr lang="en-US" dirty="0">
                <a:cs typeface="Arial"/>
              </a:rPr>
            </a:br>
            <a:endParaRPr lang="en-US"/>
          </a:p>
          <a:p>
            <a:endParaRPr lang="en-US"/>
          </a:p>
        </p:txBody>
      </p:sp>
    </p:spTree>
    <p:extLst>
      <p:ext uri="{BB962C8B-B14F-4D97-AF65-F5344CB8AC3E}">
        <p14:creationId xmlns:p14="http://schemas.microsoft.com/office/powerpoint/2010/main" val="3972996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8400" y="692150"/>
            <a:ext cx="4618038" cy="3465513"/>
          </a:xfrm>
        </p:spPr>
      </p:sp>
      <p:sp>
        <p:nvSpPr>
          <p:cNvPr id="3" name="Notes Placeholder 2"/>
          <p:cNvSpPr>
            <a:spLocks noGrp="1"/>
          </p:cNvSpPr>
          <p:nvPr>
            <p:ph type="body" idx="1"/>
          </p:nvPr>
        </p:nvSpPr>
        <p:spPr>
          <a:xfrm>
            <a:off x="695484" y="4389399"/>
            <a:ext cx="5563870" cy="4387794"/>
          </a:xfrm>
        </p:spPr>
        <p:txBody>
          <a:bodyPr/>
          <a:lstStyle/>
          <a:p>
            <a:endParaRPr lang="en-US"/>
          </a:p>
          <a:p>
            <a:endParaRPr lang="en-US"/>
          </a:p>
        </p:txBody>
      </p:sp>
      <p:sp>
        <p:nvSpPr>
          <p:cNvPr id="4" name="Slide Number Placeholder 3"/>
          <p:cNvSpPr>
            <a:spLocks noGrp="1"/>
          </p:cNvSpPr>
          <p:nvPr>
            <p:ph type="sldNum" sz="quarter" idx="5"/>
          </p:nvPr>
        </p:nvSpPr>
        <p:spPr/>
        <p:txBody>
          <a:bodyPr/>
          <a:lstStyle/>
          <a:p>
            <a:pPr>
              <a:defRPr/>
            </a:pPr>
            <a:fld id="{88E11416-0505-422C-9F4C-11652AA90395}" type="slidenum">
              <a:rPr lang="en-US" altLang="en-US" smtClean="0"/>
              <a:pPr>
                <a:defRPr/>
              </a:pPr>
              <a:t>16</a:t>
            </a:fld>
            <a:endParaRPr lang="en-US" altLang="en-US"/>
          </a:p>
        </p:txBody>
      </p:sp>
    </p:spTree>
    <p:extLst>
      <p:ext uri="{BB962C8B-B14F-4D97-AF65-F5344CB8AC3E}">
        <p14:creationId xmlns:p14="http://schemas.microsoft.com/office/powerpoint/2010/main" val="2314482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3328" indent="-285895">
              <a:spcBef>
                <a:spcPct val="30000"/>
              </a:spcBef>
              <a:defRPr sz="1200">
                <a:solidFill>
                  <a:schemeClr val="tx1"/>
                </a:solidFill>
                <a:latin typeface="Arial" panose="020B0604020202020204" pitchFamily="34" charset="0"/>
              </a:defRPr>
            </a:lvl2pPr>
            <a:lvl3pPr marL="1143582" indent="-228716">
              <a:spcBef>
                <a:spcPct val="30000"/>
              </a:spcBef>
              <a:defRPr sz="1200">
                <a:solidFill>
                  <a:schemeClr val="tx1"/>
                </a:solidFill>
                <a:latin typeface="Arial" panose="020B0604020202020204" pitchFamily="34" charset="0"/>
              </a:defRPr>
            </a:lvl3pPr>
            <a:lvl4pPr marL="1601016" indent="-228716">
              <a:spcBef>
                <a:spcPct val="30000"/>
              </a:spcBef>
              <a:defRPr sz="1200">
                <a:solidFill>
                  <a:schemeClr val="tx1"/>
                </a:solidFill>
                <a:latin typeface="Arial" panose="020B0604020202020204" pitchFamily="34" charset="0"/>
              </a:defRPr>
            </a:lvl4pPr>
            <a:lvl5pPr marL="2058448" indent="-228716">
              <a:spcBef>
                <a:spcPct val="30000"/>
              </a:spcBef>
              <a:defRPr sz="1200">
                <a:solidFill>
                  <a:schemeClr val="tx1"/>
                </a:solidFill>
                <a:latin typeface="Arial" panose="020B0604020202020204" pitchFamily="34" charset="0"/>
              </a:defRPr>
            </a:lvl5pPr>
            <a:lvl6pPr marL="2515881" indent="-228716" eaLnBrk="0" fontAlgn="base" hangingPunct="0">
              <a:spcBef>
                <a:spcPct val="30000"/>
              </a:spcBef>
              <a:spcAft>
                <a:spcPct val="0"/>
              </a:spcAft>
              <a:defRPr sz="1200">
                <a:solidFill>
                  <a:schemeClr val="tx1"/>
                </a:solidFill>
                <a:latin typeface="Arial" panose="020B0604020202020204" pitchFamily="34" charset="0"/>
              </a:defRPr>
            </a:lvl6pPr>
            <a:lvl7pPr marL="2973315" indent="-228716" eaLnBrk="0" fontAlgn="base" hangingPunct="0">
              <a:spcBef>
                <a:spcPct val="30000"/>
              </a:spcBef>
              <a:spcAft>
                <a:spcPct val="0"/>
              </a:spcAft>
              <a:defRPr sz="1200">
                <a:solidFill>
                  <a:schemeClr val="tx1"/>
                </a:solidFill>
                <a:latin typeface="Arial" panose="020B0604020202020204" pitchFamily="34" charset="0"/>
              </a:defRPr>
            </a:lvl7pPr>
            <a:lvl8pPr marL="3430745" indent="-228716" eaLnBrk="0" fontAlgn="base" hangingPunct="0">
              <a:spcBef>
                <a:spcPct val="30000"/>
              </a:spcBef>
              <a:spcAft>
                <a:spcPct val="0"/>
              </a:spcAft>
              <a:defRPr sz="1200">
                <a:solidFill>
                  <a:schemeClr val="tx1"/>
                </a:solidFill>
                <a:latin typeface="Arial" panose="020B0604020202020204" pitchFamily="34" charset="0"/>
              </a:defRPr>
            </a:lvl8pPr>
            <a:lvl9pPr marL="3888179" indent="-228716" eaLnBrk="0" fontAlgn="base" hangingPunct="0">
              <a:spcBef>
                <a:spcPct val="30000"/>
              </a:spcBef>
              <a:spcAft>
                <a:spcPct val="0"/>
              </a:spcAft>
              <a:defRPr sz="1200">
                <a:solidFill>
                  <a:schemeClr val="tx1"/>
                </a:solidFill>
                <a:latin typeface="Arial" panose="020B0604020202020204" pitchFamily="34" charset="0"/>
              </a:defRPr>
            </a:lvl9pPr>
          </a:lstStyle>
          <a:p>
            <a:pPr defTabSz="448960">
              <a:spcBef>
                <a:spcPct val="0"/>
              </a:spcBef>
              <a:defRPr/>
            </a:pPr>
            <a:fld id="{66B1209F-4D2F-48B1-B523-2F989961DA8B}" type="slidenum">
              <a:rPr lang="en-US" altLang="en-US">
                <a:solidFill>
                  <a:srgbClr val="000000"/>
                </a:solidFill>
              </a:rPr>
              <a:pPr defTabSz="448960">
                <a:spcBef>
                  <a:spcPct val="0"/>
                </a:spcBef>
                <a:defRPr/>
              </a:pPr>
              <a:t>2</a:t>
            </a:fld>
            <a:endParaRPr lang="en-US" altLang="en-US">
              <a:solidFill>
                <a:srgbClr val="000000"/>
              </a:solidFill>
            </a:endParaRPr>
          </a:p>
        </p:txBody>
      </p:sp>
      <p:sp>
        <p:nvSpPr>
          <p:cNvPr id="10243" name="Rectangle 2"/>
          <p:cNvSpPr>
            <a:spLocks noGrp="1" noRot="1" noChangeAspect="1" noChangeArrowheads="1" noTextEdit="1"/>
          </p:cNvSpPr>
          <p:nvPr>
            <p:ph type="sldImg"/>
          </p:nvPr>
        </p:nvSpPr>
        <p:spPr>
          <a:xfrm>
            <a:off x="1144588" y="334963"/>
            <a:ext cx="4573587" cy="3430587"/>
          </a:xfrm>
          <a:ln/>
        </p:spPr>
      </p:sp>
      <p:sp>
        <p:nvSpPr>
          <p:cNvPr id="2" name="Notes Placeholder 1">
            <a:extLst>
              <a:ext uri="{FF2B5EF4-FFF2-40B4-BE49-F238E27FC236}">
                <a16:creationId xmlns:a16="http://schemas.microsoft.com/office/drawing/2014/main" id="{7742DFCC-71C8-408D-80BE-D844CA232BFF}"/>
              </a:ext>
            </a:extLst>
          </p:cNvPr>
          <p:cNvSpPr>
            <a:spLocks noGrp="1"/>
          </p:cNvSpPr>
          <p:nvPr>
            <p:ph type="body" sz="quarter" idx="3"/>
          </p:nvPr>
        </p:nvSpPr>
        <p:spPr>
          <a:xfrm>
            <a:off x="695484" y="3792275"/>
            <a:ext cx="5563870" cy="4984918"/>
          </a:xfrm>
        </p:spPr>
        <p:txBody>
          <a:bodyPr/>
          <a:lstStyle/>
          <a:p>
            <a:r>
              <a:rPr lang="en-US" dirty="0">
                <a:latin typeface="Arial"/>
                <a:cs typeface="Arial"/>
              </a:rPr>
              <a:t>The source of funding for these grants is money raised through Culture Works’ advocacy efforts. The National Endowment of the Arts (NEA) provides grant funds to arts advocacy organizations across the country, and Culture Works is one of two Ohio organizations to receive the grant for the 2025-2026 grant cycle. Culture Works is also providing matching funds in support of the grant, along with additional support offered by Dayton Foundation.</a:t>
            </a:r>
            <a:endParaRPr lang="en-US" dirty="0"/>
          </a:p>
          <a:p>
            <a:r>
              <a:rPr lang="en-US" dirty="0">
                <a:latin typeface="Arial"/>
                <a:cs typeface="Arial"/>
              </a:rPr>
              <a:t>Culture Works is a united arts fund that advocates for the region’s arts and raises dollars from individuals, private foundations, and local companies to create grants for our region’s major arts organizations.</a:t>
            </a:r>
          </a:p>
          <a:p>
            <a:endParaRPr lang="en-US"/>
          </a:p>
          <a:p>
            <a:pPr defTabSz="907976"/>
            <a:r>
              <a:rPr lang="en-US" dirty="0">
                <a:latin typeface="Arial"/>
                <a:cs typeface="Arial"/>
              </a:rPr>
              <a:t>MCACD is a special unit of county government that was created by the board of commissioners 30 years ago to develop arts and culture in Montgomery County, specifically by providing public funding to our community’s major cultural organizations. </a:t>
            </a:r>
          </a:p>
          <a:p>
            <a:pPr defTabSz="907976"/>
            <a:endParaRPr lang="en-US"/>
          </a:p>
          <a:p>
            <a:pPr defTabSz="907976"/>
            <a:r>
              <a:rPr lang="en-US" dirty="0">
                <a:latin typeface="Arial"/>
                <a:cs typeface="Arial"/>
              </a:rPr>
              <a:t>Both our organizations believe that arts and culture are essential to the health of individuals and communities, so over the years we’ve partnered on several programs and initiatives that support the work of artists and organizations.</a:t>
            </a:r>
          </a:p>
          <a:p>
            <a:pPr defTabSz="907976"/>
            <a:endParaRPr lang="en-US"/>
          </a:p>
          <a:p>
            <a:pPr defTabSz="907976"/>
            <a:r>
              <a:rPr lang="en-US" dirty="0">
                <a:latin typeface="Arial"/>
                <a:cs typeface="Arial"/>
              </a:rPr>
              <a:t>The program we’re here to talk about today, the Special Projects Grant, was launched in 2020 to support “specific arts and cultural projects within Montgomery County that benefit Montgomery County residents.”</a:t>
            </a:r>
          </a:p>
          <a:p>
            <a:pPr defTabSz="907976"/>
            <a:endParaRPr lang="en-US"/>
          </a:p>
          <a:p>
            <a:pPr defTabSz="897920"/>
            <a:r>
              <a:rPr lang="en-US" dirty="0">
                <a:latin typeface="Arial"/>
                <a:cs typeface="Arial"/>
              </a:rPr>
              <a:t>Before we get into the details of the program, we’d like to thank the Montgomery County Arts &amp; Cultural District and our board of county commissioners for providing the funding for this program and helping to make Montgomery County a community defined by creativity, culture, and connection through the arts.</a:t>
            </a:r>
          </a:p>
          <a:p>
            <a:endParaRPr lang="en-US"/>
          </a:p>
        </p:txBody>
      </p:sp>
    </p:spTree>
    <p:extLst>
      <p:ext uri="{BB962C8B-B14F-4D97-AF65-F5344CB8AC3E}">
        <p14:creationId xmlns:p14="http://schemas.microsoft.com/office/powerpoint/2010/main" val="1206446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1748" indent="-289133">
              <a:spcBef>
                <a:spcPct val="30000"/>
              </a:spcBef>
              <a:defRPr sz="1200">
                <a:solidFill>
                  <a:schemeClr val="tx1"/>
                </a:solidFill>
                <a:latin typeface="Arial" panose="020B0604020202020204" pitchFamily="34" charset="0"/>
              </a:defRPr>
            </a:lvl2pPr>
            <a:lvl3pPr marL="1156535" indent="-231307">
              <a:spcBef>
                <a:spcPct val="30000"/>
              </a:spcBef>
              <a:defRPr sz="1200">
                <a:solidFill>
                  <a:schemeClr val="tx1"/>
                </a:solidFill>
                <a:latin typeface="Arial" panose="020B0604020202020204" pitchFamily="34" charset="0"/>
              </a:defRPr>
            </a:lvl3pPr>
            <a:lvl4pPr marL="1619150" indent="-231307">
              <a:spcBef>
                <a:spcPct val="30000"/>
              </a:spcBef>
              <a:defRPr sz="1200">
                <a:solidFill>
                  <a:schemeClr val="tx1"/>
                </a:solidFill>
                <a:latin typeface="Arial" panose="020B0604020202020204" pitchFamily="34" charset="0"/>
              </a:defRPr>
            </a:lvl4pPr>
            <a:lvl5pPr marL="2081764" indent="-231307">
              <a:spcBef>
                <a:spcPct val="30000"/>
              </a:spcBef>
              <a:defRPr sz="1200">
                <a:solidFill>
                  <a:schemeClr val="tx1"/>
                </a:solidFill>
                <a:latin typeface="Arial" panose="020B0604020202020204" pitchFamily="34" charset="0"/>
              </a:defRPr>
            </a:lvl5pPr>
            <a:lvl6pPr marL="2544378" indent="-231307" eaLnBrk="0" fontAlgn="base" hangingPunct="0">
              <a:spcBef>
                <a:spcPct val="30000"/>
              </a:spcBef>
              <a:spcAft>
                <a:spcPct val="0"/>
              </a:spcAft>
              <a:defRPr sz="1200">
                <a:solidFill>
                  <a:schemeClr val="tx1"/>
                </a:solidFill>
                <a:latin typeface="Arial" panose="020B0604020202020204" pitchFamily="34" charset="0"/>
              </a:defRPr>
            </a:lvl6pPr>
            <a:lvl7pPr marL="3006993" indent="-231307" eaLnBrk="0" fontAlgn="base" hangingPunct="0">
              <a:spcBef>
                <a:spcPct val="30000"/>
              </a:spcBef>
              <a:spcAft>
                <a:spcPct val="0"/>
              </a:spcAft>
              <a:defRPr sz="1200">
                <a:solidFill>
                  <a:schemeClr val="tx1"/>
                </a:solidFill>
                <a:latin typeface="Arial" panose="020B0604020202020204" pitchFamily="34" charset="0"/>
              </a:defRPr>
            </a:lvl7pPr>
            <a:lvl8pPr marL="3469605" indent="-231307" eaLnBrk="0" fontAlgn="base" hangingPunct="0">
              <a:spcBef>
                <a:spcPct val="30000"/>
              </a:spcBef>
              <a:spcAft>
                <a:spcPct val="0"/>
              </a:spcAft>
              <a:defRPr sz="1200">
                <a:solidFill>
                  <a:schemeClr val="tx1"/>
                </a:solidFill>
                <a:latin typeface="Arial" panose="020B0604020202020204" pitchFamily="34" charset="0"/>
              </a:defRPr>
            </a:lvl8pPr>
            <a:lvl9pPr marL="3932220" indent="-231307"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6B1209F-4D2F-48B1-B523-2F989961DA8B}" type="slidenum">
              <a:rPr lang="en-US" altLang="en-US" smtClean="0"/>
              <a:pPr>
                <a:spcBef>
                  <a:spcPct val="0"/>
                </a:spcBef>
              </a:pPr>
              <a:t>3</a:t>
            </a:fld>
            <a:endParaRPr lang="en-US" altLang="en-US"/>
          </a:p>
        </p:txBody>
      </p:sp>
      <p:sp>
        <p:nvSpPr>
          <p:cNvPr id="10243" name="Rectangle 2"/>
          <p:cNvSpPr>
            <a:spLocks noGrp="1" noRot="1" noChangeAspect="1" noChangeArrowheads="1" noTextEdit="1"/>
          </p:cNvSpPr>
          <p:nvPr>
            <p:ph type="sldImg"/>
          </p:nvPr>
        </p:nvSpPr>
        <p:spPr>
          <a:xfrm>
            <a:off x="2112963" y="454025"/>
            <a:ext cx="2274887" cy="1706563"/>
          </a:xfrm>
          <a:ln/>
        </p:spPr>
      </p:sp>
      <p:sp>
        <p:nvSpPr>
          <p:cNvPr id="2" name="Notes Placeholder 1">
            <a:extLst>
              <a:ext uri="{FF2B5EF4-FFF2-40B4-BE49-F238E27FC236}">
                <a16:creationId xmlns:a16="http://schemas.microsoft.com/office/drawing/2014/main" id="{6A09FD73-01D1-43EB-909E-4A692CAFD87F}"/>
              </a:ext>
            </a:extLst>
          </p:cNvPr>
          <p:cNvSpPr>
            <a:spLocks noGrp="1"/>
          </p:cNvSpPr>
          <p:nvPr>
            <p:ph type="body" sz="quarter" idx="10"/>
          </p:nvPr>
        </p:nvSpPr>
        <p:spPr>
          <a:xfrm>
            <a:off x="695484" y="2423826"/>
            <a:ext cx="5563870" cy="6362544"/>
          </a:xfrm>
        </p:spPr>
        <p:txBody>
          <a:bodyPr/>
          <a:lstStyle/>
          <a:p>
            <a:pPr defTabSz="907976"/>
            <a:endParaRPr lang="en-US" dirty="0">
              <a:cs typeface="Arial"/>
            </a:endParaRPr>
          </a:p>
          <a:p>
            <a:pPr defTabSz="897920">
              <a:defRPr/>
            </a:pP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E959F-C5CC-91AD-45DE-4C3DD0746224}"/>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C585FEDE-BFA5-3C3A-CECB-59A91A06045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1748" indent="-289133">
              <a:spcBef>
                <a:spcPct val="30000"/>
              </a:spcBef>
              <a:defRPr sz="1200">
                <a:solidFill>
                  <a:schemeClr val="tx1"/>
                </a:solidFill>
                <a:latin typeface="Arial" panose="020B0604020202020204" pitchFamily="34" charset="0"/>
              </a:defRPr>
            </a:lvl2pPr>
            <a:lvl3pPr marL="1156535" indent="-231307">
              <a:spcBef>
                <a:spcPct val="30000"/>
              </a:spcBef>
              <a:defRPr sz="1200">
                <a:solidFill>
                  <a:schemeClr val="tx1"/>
                </a:solidFill>
                <a:latin typeface="Arial" panose="020B0604020202020204" pitchFamily="34" charset="0"/>
              </a:defRPr>
            </a:lvl3pPr>
            <a:lvl4pPr marL="1619150" indent="-231307">
              <a:spcBef>
                <a:spcPct val="30000"/>
              </a:spcBef>
              <a:defRPr sz="1200">
                <a:solidFill>
                  <a:schemeClr val="tx1"/>
                </a:solidFill>
                <a:latin typeface="Arial" panose="020B0604020202020204" pitchFamily="34" charset="0"/>
              </a:defRPr>
            </a:lvl4pPr>
            <a:lvl5pPr marL="2081764" indent="-231307">
              <a:spcBef>
                <a:spcPct val="30000"/>
              </a:spcBef>
              <a:defRPr sz="1200">
                <a:solidFill>
                  <a:schemeClr val="tx1"/>
                </a:solidFill>
                <a:latin typeface="Arial" panose="020B0604020202020204" pitchFamily="34" charset="0"/>
              </a:defRPr>
            </a:lvl5pPr>
            <a:lvl6pPr marL="2544378" indent="-231307" eaLnBrk="0" fontAlgn="base" hangingPunct="0">
              <a:spcBef>
                <a:spcPct val="30000"/>
              </a:spcBef>
              <a:spcAft>
                <a:spcPct val="0"/>
              </a:spcAft>
              <a:defRPr sz="1200">
                <a:solidFill>
                  <a:schemeClr val="tx1"/>
                </a:solidFill>
                <a:latin typeface="Arial" panose="020B0604020202020204" pitchFamily="34" charset="0"/>
              </a:defRPr>
            </a:lvl6pPr>
            <a:lvl7pPr marL="3006993" indent="-231307" eaLnBrk="0" fontAlgn="base" hangingPunct="0">
              <a:spcBef>
                <a:spcPct val="30000"/>
              </a:spcBef>
              <a:spcAft>
                <a:spcPct val="0"/>
              </a:spcAft>
              <a:defRPr sz="1200">
                <a:solidFill>
                  <a:schemeClr val="tx1"/>
                </a:solidFill>
                <a:latin typeface="Arial" panose="020B0604020202020204" pitchFamily="34" charset="0"/>
              </a:defRPr>
            </a:lvl7pPr>
            <a:lvl8pPr marL="3469605" indent="-231307" eaLnBrk="0" fontAlgn="base" hangingPunct="0">
              <a:spcBef>
                <a:spcPct val="30000"/>
              </a:spcBef>
              <a:spcAft>
                <a:spcPct val="0"/>
              </a:spcAft>
              <a:defRPr sz="1200">
                <a:solidFill>
                  <a:schemeClr val="tx1"/>
                </a:solidFill>
                <a:latin typeface="Arial" panose="020B0604020202020204" pitchFamily="34" charset="0"/>
              </a:defRPr>
            </a:lvl8pPr>
            <a:lvl9pPr marL="3932220" indent="-231307"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6B1209F-4D2F-48B1-B523-2F989961DA8B}" type="slidenum">
              <a:rPr lang="en-US" altLang="en-US" smtClean="0"/>
              <a:pPr>
                <a:spcBef>
                  <a:spcPct val="0"/>
                </a:spcBef>
              </a:pPr>
              <a:t>4</a:t>
            </a:fld>
            <a:endParaRPr lang="en-US" altLang="en-US"/>
          </a:p>
        </p:txBody>
      </p:sp>
      <p:sp>
        <p:nvSpPr>
          <p:cNvPr id="10243" name="Rectangle 2">
            <a:extLst>
              <a:ext uri="{FF2B5EF4-FFF2-40B4-BE49-F238E27FC236}">
                <a16:creationId xmlns:a16="http://schemas.microsoft.com/office/drawing/2014/main" id="{A781DE52-434E-5A48-83A5-E83FD6E25FE4}"/>
              </a:ext>
            </a:extLst>
          </p:cNvPr>
          <p:cNvSpPr>
            <a:spLocks noGrp="1" noRot="1" noChangeAspect="1" noChangeArrowheads="1" noTextEdit="1"/>
          </p:cNvSpPr>
          <p:nvPr>
            <p:ph type="sldImg"/>
          </p:nvPr>
        </p:nvSpPr>
        <p:spPr>
          <a:xfrm>
            <a:off x="2112963" y="454025"/>
            <a:ext cx="2274887" cy="1706563"/>
          </a:xfrm>
          <a:ln/>
        </p:spPr>
      </p:sp>
      <p:sp>
        <p:nvSpPr>
          <p:cNvPr id="2" name="Notes Placeholder 1">
            <a:extLst>
              <a:ext uri="{FF2B5EF4-FFF2-40B4-BE49-F238E27FC236}">
                <a16:creationId xmlns:a16="http://schemas.microsoft.com/office/drawing/2014/main" id="{F28BD867-B599-299D-FA14-70D0AB708D71}"/>
              </a:ext>
            </a:extLst>
          </p:cNvPr>
          <p:cNvSpPr>
            <a:spLocks noGrp="1"/>
          </p:cNvSpPr>
          <p:nvPr>
            <p:ph type="body" sz="quarter" idx="10"/>
          </p:nvPr>
        </p:nvSpPr>
        <p:spPr>
          <a:xfrm>
            <a:off x="695484" y="2423826"/>
            <a:ext cx="5563870" cy="6362544"/>
          </a:xfrm>
        </p:spPr>
        <p:txBody>
          <a:bodyPr/>
          <a:lstStyle/>
          <a:p>
            <a:pPr defTabSz="907976"/>
            <a:endParaRPr lang="en-US" dirty="0">
              <a:cs typeface="Arial"/>
            </a:endParaRPr>
          </a:p>
        </p:txBody>
      </p:sp>
    </p:spTree>
    <p:extLst>
      <p:ext uri="{BB962C8B-B14F-4D97-AF65-F5344CB8AC3E}">
        <p14:creationId xmlns:p14="http://schemas.microsoft.com/office/powerpoint/2010/main" val="1466352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1748" indent="-289133">
              <a:spcBef>
                <a:spcPct val="30000"/>
              </a:spcBef>
              <a:defRPr sz="1200">
                <a:solidFill>
                  <a:schemeClr val="tx1"/>
                </a:solidFill>
                <a:latin typeface="Arial" panose="020B0604020202020204" pitchFamily="34" charset="0"/>
              </a:defRPr>
            </a:lvl2pPr>
            <a:lvl3pPr marL="1156535" indent="-231307">
              <a:spcBef>
                <a:spcPct val="30000"/>
              </a:spcBef>
              <a:defRPr sz="1200">
                <a:solidFill>
                  <a:schemeClr val="tx1"/>
                </a:solidFill>
                <a:latin typeface="Arial" panose="020B0604020202020204" pitchFamily="34" charset="0"/>
              </a:defRPr>
            </a:lvl3pPr>
            <a:lvl4pPr marL="1619150" indent="-231307">
              <a:spcBef>
                <a:spcPct val="30000"/>
              </a:spcBef>
              <a:defRPr sz="1200">
                <a:solidFill>
                  <a:schemeClr val="tx1"/>
                </a:solidFill>
                <a:latin typeface="Arial" panose="020B0604020202020204" pitchFamily="34" charset="0"/>
              </a:defRPr>
            </a:lvl4pPr>
            <a:lvl5pPr marL="2081764" indent="-231307">
              <a:spcBef>
                <a:spcPct val="30000"/>
              </a:spcBef>
              <a:defRPr sz="1200">
                <a:solidFill>
                  <a:schemeClr val="tx1"/>
                </a:solidFill>
                <a:latin typeface="Arial" panose="020B0604020202020204" pitchFamily="34" charset="0"/>
              </a:defRPr>
            </a:lvl5pPr>
            <a:lvl6pPr marL="2544378" indent="-231307" eaLnBrk="0" fontAlgn="base" hangingPunct="0">
              <a:spcBef>
                <a:spcPct val="30000"/>
              </a:spcBef>
              <a:spcAft>
                <a:spcPct val="0"/>
              </a:spcAft>
              <a:defRPr sz="1200">
                <a:solidFill>
                  <a:schemeClr val="tx1"/>
                </a:solidFill>
                <a:latin typeface="Arial" panose="020B0604020202020204" pitchFamily="34" charset="0"/>
              </a:defRPr>
            </a:lvl6pPr>
            <a:lvl7pPr marL="3006993" indent="-231307" eaLnBrk="0" fontAlgn="base" hangingPunct="0">
              <a:spcBef>
                <a:spcPct val="30000"/>
              </a:spcBef>
              <a:spcAft>
                <a:spcPct val="0"/>
              </a:spcAft>
              <a:defRPr sz="1200">
                <a:solidFill>
                  <a:schemeClr val="tx1"/>
                </a:solidFill>
                <a:latin typeface="Arial" panose="020B0604020202020204" pitchFamily="34" charset="0"/>
              </a:defRPr>
            </a:lvl7pPr>
            <a:lvl8pPr marL="3469605" indent="-231307" eaLnBrk="0" fontAlgn="base" hangingPunct="0">
              <a:spcBef>
                <a:spcPct val="30000"/>
              </a:spcBef>
              <a:spcAft>
                <a:spcPct val="0"/>
              </a:spcAft>
              <a:defRPr sz="1200">
                <a:solidFill>
                  <a:schemeClr val="tx1"/>
                </a:solidFill>
                <a:latin typeface="Arial" panose="020B0604020202020204" pitchFamily="34" charset="0"/>
              </a:defRPr>
            </a:lvl8pPr>
            <a:lvl9pPr marL="3932220" indent="-231307"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6B1209F-4D2F-48B1-B523-2F989961DA8B}" type="slidenum">
              <a:rPr lang="en-US" altLang="en-US" smtClean="0"/>
              <a:pPr>
                <a:spcBef>
                  <a:spcPct val="0"/>
                </a:spcBef>
              </a:pPr>
              <a:t>5</a:t>
            </a:fld>
            <a:endParaRPr lang="en-US" altLang="en-US"/>
          </a:p>
        </p:txBody>
      </p:sp>
      <p:sp>
        <p:nvSpPr>
          <p:cNvPr id="10243" name="Rectangle 2"/>
          <p:cNvSpPr>
            <a:spLocks noGrp="1" noRot="1" noChangeAspect="1" noChangeArrowheads="1" noTextEdit="1"/>
          </p:cNvSpPr>
          <p:nvPr>
            <p:ph type="sldImg"/>
          </p:nvPr>
        </p:nvSpPr>
        <p:spPr>
          <a:xfrm>
            <a:off x="2120900" y="454025"/>
            <a:ext cx="2713038" cy="2035175"/>
          </a:xfrm>
          <a:ln/>
        </p:spPr>
      </p:sp>
      <p:sp>
        <p:nvSpPr>
          <p:cNvPr id="2" name="Notes Placeholder 1">
            <a:extLst>
              <a:ext uri="{FF2B5EF4-FFF2-40B4-BE49-F238E27FC236}">
                <a16:creationId xmlns:a16="http://schemas.microsoft.com/office/drawing/2014/main" id="{6A09FD73-01D1-43EB-909E-4A692CAFD87F}"/>
              </a:ext>
            </a:extLst>
          </p:cNvPr>
          <p:cNvSpPr>
            <a:spLocks noGrp="1"/>
          </p:cNvSpPr>
          <p:nvPr>
            <p:ph type="body" sz="quarter" idx="10"/>
          </p:nvPr>
        </p:nvSpPr>
        <p:spPr>
          <a:xfrm>
            <a:off x="377981" y="2651060"/>
            <a:ext cx="6274473" cy="6589778"/>
          </a:xfrm>
        </p:spPr>
        <p:txBody>
          <a:bodyPr/>
          <a:lstStyle/>
          <a:p>
            <a:pPr defTabSz="897920"/>
            <a:endParaRPr lang="en-US" dirty="0">
              <a:cs typeface="Arial"/>
            </a:endParaRPr>
          </a:p>
          <a:p>
            <a:pPr marL="168360" indent="-168360">
              <a:buFontTx/>
              <a:buChar char="-"/>
            </a:pPr>
            <a:endParaRPr lang="en-US"/>
          </a:p>
        </p:txBody>
      </p:sp>
    </p:spTree>
    <p:extLst>
      <p:ext uri="{BB962C8B-B14F-4D97-AF65-F5344CB8AC3E}">
        <p14:creationId xmlns:p14="http://schemas.microsoft.com/office/powerpoint/2010/main" val="824584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E7F645-9FA2-69EE-C291-1D46C649893C}"/>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51B2C952-8811-9617-2993-92AC99C5D52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1748" indent="-289133">
              <a:spcBef>
                <a:spcPct val="30000"/>
              </a:spcBef>
              <a:defRPr sz="1200">
                <a:solidFill>
                  <a:schemeClr val="tx1"/>
                </a:solidFill>
                <a:latin typeface="Arial" panose="020B0604020202020204" pitchFamily="34" charset="0"/>
              </a:defRPr>
            </a:lvl2pPr>
            <a:lvl3pPr marL="1156535" indent="-231307">
              <a:spcBef>
                <a:spcPct val="30000"/>
              </a:spcBef>
              <a:defRPr sz="1200">
                <a:solidFill>
                  <a:schemeClr val="tx1"/>
                </a:solidFill>
                <a:latin typeface="Arial" panose="020B0604020202020204" pitchFamily="34" charset="0"/>
              </a:defRPr>
            </a:lvl3pPr>
            <a:lvl4pPr marL="1619150" indent="-231307">
              <a:spcBef>
                <a:spcPct val="30000"/>
              </a:spcBef>
              <a:defRPr sz="1200">
                <a:solidFill>
                  <a:schemeClr val="tx1"/>
                </a:solidFill>
                <a:latin typeface="Arial" panose="020B0604020202020204" pitchFamily="34" charset="0"/>
              </a:defRPr>
            </a:lvl4pPr>
            <a:lvl5pPr marL="2081764" indent="-231307">
              <a:spcBef>
                <a:spcPct val="30000"/>
              </a:spcBef>
              <a:defRPr sz="1200">
                <a:solidFill>
                  <a:schemeClr val="tx1"/>
                </a:solidFill>
                <a:latin typeface="Arial" panose="020B0604020202020204" pitchFamily="34" charset="0"/>
              </a:defRPr>
            </a:lvl5pPr>
            <a:lvl6pPr marL="2544378" indent="-231307" eaLnBrk="0" fontAlgn="base" hangingPunct="0">
              <a:spcBef>
                <a:spcPct val="30000"/>
              </a:spcBef>
              <a:spcAft>
                <a:spcPct val="0"/>
              </a:spcAft>
              <a:defRPr sz="1200">
                <a:solidFill>
                  <a:schemeClr val="tx1"/>
                </a:solidFill>
                <a:latin typeface="Arial" panose="020B0604020202020204" pitchFamily="34" charset="0"/>
              </a:defRPr>
            </a:lvl6pPr>
            <a:lvl7pPr marL="3006993" indent="-231307" eaLnBrk="0" fontAlgn="base" hangingPunct="0">
              <a:spcBef>
                <a:spcPct val="30000"/>
              </a:spcBef>
              <a:spcAft>
                <a:spcPct val="0"/>
              </a:spcAft>
              <a:defRPr sz="1200">
                <a:solidFill>
                  <a:schemeClr val="tx1"/>
                </a:solidFill>
                <a:latin typeface="Arial" panose="020B0604020202020204" pitchFamily="34" charset="0"/>
              </a:defRPr>
            </a:lvl7pPr>
            <a:lvl8pPr marL="3469605" indent="-231307" eaLnBrk="0" fontAlgn="base" hangingPunct="0">
              <a:spcBef>
                <a:spcPct val="30000"/>
              </a:spcBef>
              <a:spcAft>
                <a:spcPct val="0"/>
              </a:spcAft>
              <a:defRPr sz="1200">
                <a:solidFill>
                  <a:schemeClr val="tx1"/>
                </a:solidFill>
                <a:latin typeface="Arial" panose="020B0604020202020204" pitchFamily="34" charset="0"/>
              </a:defRPr>
            </a:lvl8pPr>
            <a:lvl9pPr marL="3932220" indent="-231307"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6B1209F-4D2F-48B1-B523-2F989961DA8B}" type="slidenum">
              <a:rPr lang="en-US" altLang="en-US" smtClean="0"/>
              <a:pPr>
                <a:spcBef>
                  <a:spcPct val="0"/>
                </a:spcBef>
              </a:pPr>
              <a:t>6</a:t>
            </a:fld>
            <a:endParaRPr lang="en-US" altLang="en-US"/>
          </a:p>
        </p:txBody>
      </p:sp>
      <p:sp>
        <p:nvSpPr>
          <p:cNvPr id="10243" name="Rectangle 2">
            <a:extLst>
              <a:ext uri="{FF2B5EF4-FFF2-40B4-BE49-F238E27FC236}">
                <a16:creationId xmlns:a16="http://schemas.microsoft.com/office/drawing/2014/main" id="{0291C2D3-EA1E-6042-F374-B8FBCF68EEF5}"/>
              </a:ext>
            </a:extLst>
          </p:cNvPr>
          <p:cNvSpPr>
            <a:spLocks noGrp="1" noRot="1" noChangeAspect="1" noChangeArrowheads="1" noTextEdit="1"/>
          </p:cNvSpPr>
          <p:nvPr>
            <p:ph type="sldImg"/>
          </p:nvPr>
        </p:nvSpPr>
        <p:spPr>
          <a:xfrm>
            <a:off x="2120900" y="454025"/>
            <a:ext cx="2713038" cy="2035175"/>
          </a:xfrm>
          <a:ln/>
        </p:spPr>
      </p:sp>
      <p:sp>
        <p:nvSpPr>
          <p:cNvPr id="2" name="Notes Placeholder 1">
            <a:extLst>
              <a:ext uri="{FF2B5EF4-FFF2-40B4-BE49-F238E27FC236}">
                <a16:creationId xmlns:a16="http://schemas.microsoft.com/office/drawing/2014/main" id="{058D5F7C-E62A-5FCC-F627-79160FF0D77E}"/>
              </a:ext>
            </a:extLst>
          </p:cNvPr>
          <p:cNvSpPr>
            <a:spLocks noGrp="1"/>
          </p:cNvSpPr>
          <p:nvPr>
            <p:ph type="body" sz="quarter" idx="10"/>
          </p:nvPr>
        </p:nvSpPr>
        <p:spPr>
          <a:xfrm>
            <a:off x="377981" y="2651060"/>
            <a:ext cx="6274473" cy="6589778"/>
          </a:xfrm>
        </p:spPr>
        <p:txBody>
          <a:bodyPr/>
          <a:lstStyle/>
          <a:p>
            <a:pPr defTabSz="897920"/>
            <a:endParaRPr lang="en-US" dirty="0">
              <a:cs typeface="Arial"/>
            </a:endParaRPr>
          </a:p>
        </p:txBody>
      </p:sp>
    </p:spTree>
    <p:extLst>
      <p:ext uri="{BB962C8B-B14F-4D97-AF65-F5344CB8AC3E}">
        <p14:creationId xmlns:p14="http://schemas.microsoft.com/office/powerpoint/2010/main" val="1429192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8A3EC7-11F5-F9D5-6A41-2C917DC6C5F5}"/>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FB2A292A-5FD8-B2DF-5AEC-CEF1A95D93A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1748" indent="-289133">
              <a:spcBef>
                <a:spcPct val="30000"/>
              </a:spcBef>
              <a:defRPr sz="1200">
                <a:solidFill>
                  <a:schemeClr val="tx1"/>
                </a:solidFill>
                <a:latin typeface="Arial" panose="020B0604020202020204" pitchFamily="34" charset="0"/>
              </a:defRPr>
            </a:lvl2pPr>
            <a:lvl3pPr marL="1156535" indent="-231307">
              <a:spcBef>
                <a:spcPct val="30000"/>
              </a:spcBef>
              <a:defRPr sz="1200">
                <a:solidFill>
                  <a:schemeClr val="tx1"/>
                </a:solidFill>
                <a:latin typeface="Arial" panose="020B0604020202020204" pitchFamily="34" charset="0"/>
              </a:defRPr>
            </a:lvl3pPr>
            <a:lvl4pPr marL="1619150" indent="-231307">
              <a:spcBef>
                <a:spcPct val="30000"/>
              </a:spcBef>
              <a:defRPr sz="1200">
                <a:solidFill>
                  <a:schemeClr val="tx1"/>
                </a:solidFill>
                <a:latin typeface="Arial" panose="020B0604020202020204" pitchFamily="34" charset="0"/>
              </a:defRPr>
            </a:lvl4pPr>
            <a:lvl5pPr marL="2081764" indent="-231307">
              <a:spcBef>
                <a:spcPct val="30000"/>
              </a:spcBef>
              <a:defRPr sz="1200">
                <a:solidFill>
                  <a:schemeClr val="tx1"/>
                </a:solidFill>
                <a:latin typeface="Arial" panose="020B0604020202020204" pitchFamily="34" charset="0"/>
              </a:defRPr>
            </a:lvl5pPr>
            <a:lvl6pPr marL="2544378" indent="-231307" eaLnBrk="0" fontAlgn="base" hangingPunct="0">
              <a:spcBef>
                <a:spcPct val="30000"/>
              </a:spcBef>
              <a:spcAft>
                <a:spcPct val="0"/>
              </a:spcAft>
              <a:defRPr sz="1200">
                <a:solidFill>
                  <a:schemeClr val="tx1"/>
                </a:solidFill>
                <a:latin typeface="Arial" panose="020B0604020202020204" pitchFamily="34" charset="0"/>
              </a:defRPr>
            </a:lvl6pPr>
            <a:lvl7pPr marL="3006993" indent="-231307" eaLnBrk="0" fontAlgn="base" hangingPunct="0">
              <a:spcBef>
                <a:spcPct val="30000"/>
              </a:spcBef>
              <a:spcAft>
                <a:spcPct val="0"/>
              </a:spcAft>
              <a:defRPr sz="1200">
                <a:solidFill>
                  <a:schemeClr val="tx1"/>
                </a:solidFill>
                <a:latin typeface="Arial" panose="020B0604020202020204" pitchFamily="34" charset="0"/>
              </a:defRPr>
            </a:lvl7pPr>
            <a:lvl8pPr marL="3469605" indent="-231307" eaLnBrk="0" fontAlgn="base" hangingPunct="0">
              <a:spcBef>
                <a:spcPct val="30000"/>
              </a:spcBef>
              <a:spcAft>
                <a:spcPct val="0"/>
              </a:spcAft>
              <a:defRPr sz="1200">
                <a:solidFill>
                  <a:schemeClr val="tx1"/>
                </a:solidFill>
                <a:latin typeface="Arial" panose="020B0604020202020204" pitchFamily="34" charset="0"/>
              </a:defRPr>
            </a:lvl8pPr>
            <a:lvl9pPr marL="3932220" indent="-231307"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6B1209F-4D2F-48B1-B523-2F989961DA8B}" type="slidenum">
              <a:rPr lang="en-US" altLang="en-US" smtClean="0"/>
              <a:pPr>
                <a:spcBef>
                  <a:spcPct val="0"/>
                </a:spcBef>
              </a:pPr>
              <a:t>7</a:t>
            </a:fld>
            <a:endParaRPr lang="en-US" altLang="en-US"/>
          </a:p>
        </p:txBody>
      </p:sp>
      <p:sp>
        <p:nvSpPr>
          <p:cNvPr id="10243" name="Rectangle 2">
            <a:extLst>
              <a:ext uri="{FF2B5EF4-FFF2-40B4-BE49-F238E27FC236}">
                <a16:creationId xmlns:a16="http://schemas.microsoft.com/office/drawing/2014/main" id="{B1F00802-FA4E-3A04-F063-E0475EE3B56D}"/>
              </a:ext>
            </a:extLst>
          </p:cNvPr>
          <p:cNvSpPr>
            <a:spLocks noGrp="1" noRot="1" noChangeAspect="1" noChangeArrowheads="1" noTextEdit="1"/>
          </p:cNvSpPr>
          <p:nvPr>
            <p:ph type="sldImg"/>
          </p:nvPr>
        </p:nvSpPr>
        <p:spPr>
          <a:xfrm>
            <a:off x="2120900" y="454025"/>
            <a:ext cx="2713038" cy="2035175"/>
          </a:xfrm>
          <a:ln/>
        </p:spPr>
      </p:sp>
      <p:sp>
        <p:nvSpPr>
          <p:cNvPr id="2" name="Notes Placeholder 1">
            <a:extLst>
              <a:ext uri="{FF2B5EF4-FFF2-40B4-BE49-F238E27FC236}">
                <a16:creationId xmlns:a16="http://schemas.microsoft.com/office/drawing/2014/main" id="{17167BEB-70D7-B981-DECD-1421A7D1E2BE}"/>
              </a:ext>
            </a:extLst>
          </p:cNvPr>
          <p:cNvSpPr>
            <a:spLocks noGrp="1"/>
          </p:cNvSpPr>
          <p:nvPr>
            <p:ph type="body" sz="quarter" idx="10"/>
          </p:nvPr>
        </p:nvSpPr>
        <p:spPr>
          <a:xfrm>
            <a:off x="377981" y="2651060"/>
            <a:ext cx="6274473" cy="6589778"/>
          </a:xfrm>
        </p:spPr>
        <p:txBody>
          <a:bodyPr/>
          <a:lstStyle/>
          <a:p>
            <a:pPr defTabSz="897920"/>
            <a:endParaRPr lang="en-US" dirty="0">
              <a:cs typeface="Arial"/>
            </a:endParaRPr>
          </a:p>
          <a:p>
            <a:pPr marL="168360" indent="-168360">
              <a:buFontTx/>
              <a:buChar char="-"/>
            </a:pPr>
            <a:endParaRPr lang="en-US"/>
          </a:p>
        </p:txBody>
      </p:sp>
    </p:spTree>
    <p:extLst>
      <p:ext uri="{BB962C8B-B14F-4D97-AF65-F5344CB8AC3E}">
        <p14:creationId xmlns:p14="http://schemas.microsoft.com/office/powerpoint/2010/main" val="7431034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408875-BCBA-6131-6138-E7986302E3F0}"/>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78302402-3A06-9EF7-92F9-3D58379FC54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1748" indent="-289133">
              <a:spcBef>
                <a:spcPct val="30000"/>
              </a:spcBef>
              <a:defRPr sz="1200">
                <a:solidFill>
                  <a:schemeClr val="tx1"/>
                </a:solidFill>
                <a:latin typeface="Arial" panose="020B0604020202020204" pitchFamily="34" charset="0"/>
              </a:defRPr>
            </a:lvl2pPr>
            <a:lvl3pPr marL="1156535" indent="-231307">
              <a:spcBef>
                <a:spcPct val="30000"/>
              </a:spcBef>
              <a:defRPr sz="1200">
                <a:solidFill>
                  <a:schemeClr val="tx1"/>
                </a:solidFill>
                <a:latin typeface="Arial" panose="020B0604020202020204" pitchFamily="34" charset="0"/>
              </a:defRPr>
            </a:lvl3pPr>
            <a:lvl4pPr marL="1619150" indent="-231307">
              <a:spcBef>
                <a:spcPct val="30000"/>
              </a:spcBef>
              <a:defRPr sz="1200">
                <a:solidFill>
                  <a:schemeClr val="tx1"/>
                </a:solidFill>
                <a:latin typeface="Arial" panose="020B0604020202020204" pitchFamily="34" charset="0"/>
              </a:defRPr>
            </a:lvl4pPr>
            <a:lvl5pPr marL="2081764" indent="-231307">
              <a:spcBef>
                <a:spcPct val="30000"/>
              </a:spcBef>
              <a:defRPr sz="1200">
                <a:solidFill>
                  <a:schemeClr val="tx1"/>
                </a:solidFill>
                <a:latin typeface="Arial" panose="020B0604020202020204" pitchFamily="34" charset="0"/>
              </a:defRPr>
            </a:lvl5pPr>
            <a:lvl6pPr marL="2544378" indent="-231307" eaLnBrk="0" fontAlgn="base" hangingPunct="0">
              <a:spcBef>
                <a:spcPct val="30000"/>
              </a:spcBef>
              <a:spcAft>
                <a:spcPct val="0"/>
              </a:spcAft>
              <a:defRPr sz="1200">
                <a:solidFill>
                  <a:schemeClr val="tx1"/>
                </a:solidFill>
                <a:latin typeface="Arial" panose="020B0604020202020204" pitchFamily="34" charset="0"/>
              </a:defRPr>
            </a:lvl6pPr>
            <a:lvl7pPr marL="3006993" indent="-231307" eaLnBrk="0" fontAlgn="base" hangingPunct="0">
              <a:spcBef>
                <a:spcPct val="30000"/>
              </a:spcBef>
              <a:spcAft>
                <a:spcPct val="0"/>
              </a:spcAft>
              <a:defRPr sz="1200">
                <a:solidFill>
                  <a:schemeClr val="tx1"/>
                </a:solidFill>
                <a:latin typeface="Arial" panose="020B0604020202020204" pitchFamily="34" charset="0"/>
              </a:defRPr>
            </a:lvl7pPr>
            <a:lvl8pPr marL="3469605" indent="-231307" eaLnBrk="0" fontAlgn="base" hangingPunct="0">
              <a:spcBef>
                <a:spcPct val="30000"/>
              </a:spcBef>
              <a:spcAft>
                <a:spcPct val="0"/>
              </a:spcAft>
              <a:defRPr sz="1200">
                <a:solidFill>
                  <a:schemeClr val="tx1"/>
                </a:solidFill>
                <a:latin typeface="Arial" panose="020B0604020202020204" pitchFamily="34" charset="0"/>
              </a:defRPr>
            </a:lvl8pPr>
            <a:lvl9pPr marL="3932220" indent="-231307"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6B1209F-4D2F-48B1-B523-2F989961DA8B}" type="slidenum">
              <a:rPr lang="en-US" altLang="en-US" smtClean="0"/>
              <a:pPr>
                <a:spcBef>
                  <a:spcPct val="0"/>
                </a:spcBef>
              </a:pPr>
              <a:t>8</a:t>
            </a:fld>
            <a:endParaRPr lang="en-US" altLang="en-US"/>
          </a:p>
        </p:txBody>
      </p:sp>
      <p:sp>
        <p:nvSpPr>
          <p:cNvPr id="10243" name="Rectangle 2">
            <a:extLst>
              <a:ext uri="{FF2B5EF4-FFF2-40B4-BE49-F238E27FC236}">
                <a16:creationId xmlns:a16="http://schemas.microsoft.com/office/drawing/2014/main" id="{B65F9F0B-064D-C6AC-30D4-8926276EA497}"/>
              </a:ext>
            </a:extLst>
          </p:cNvPr>
          <p:cNvSpPr>
            <a:spLocks noGrp="1" noRot="1" noChangeAspect="1" noChangeArrowheads="1" noTextEdit="1"/>
          </p:cNvSpPr>
          <p:nvPr>
            <p:ph type="sldImg"/>
          </p:nvPr>
        </p:nvSpPr>
        <p:spPr>
          <a:xfrm>
            <a:off x="2120900" y="454025"/>
            <a:ext cx="2713038" cy="2035175"/>
          </a:xfrm>
          <a:ln/>
        </p:spPr>
      </p:sp>
      <p:sp>
        <p:nvSpPr>
          <p:cNvPr id="2" name="Notes Placeholder 1">
            <a:extLst>
              <a:ext uri="{FF2B5EF4-FFF2-40B4-BE49-F238E27FC236}">
                <a16:creationId xmlns:a16="http://schemas.microsoft.com/office/drawing/2014/main" id="{1A1858D9-A069-036D-B3E4-43DA07DB3C7C}"/>
              </a:ext>
            </a:extLst>
          </p:cNvPr>
          <p:cNvSpPr>
            <a:spLocks noGrp="1"/>
          </p:cNvSpPr>
          <p:nvPr>
            <p:ph type="body" sz="quarter" idx="10"/>
          </p:nvPr>
        </p:nvSpPr>
        <p:spPr>
          <a:xfrm>
            <a:off x="377981" y="2651060"/>
            <a:ext cx="6274473" cy="6589778"/>
          </a:xfrm>
        </p:spPr>
        <p:txBody>
          <a:bodyPr/>
          <a:lstStyle/>
          <a:p>
            <a:pPr defTabSz="897920"/>
            <a:endParaRPr lang="en-US" dirty="0">
              <a:cs typeface="Arial"/>
            </a:endParaRPr>
          </a:p>
        </p:txBody>
      </p:sp>
    </p:spTree>
    <p:extLst>
      <p:ext uri="{BB962C8B-B14F-4D97-AF65-F5344CB8AC3E}">
        <p14:creationId xmlns:p14="http://schemas.microsoft.com/office/powerpoint/2010/main" val="4082471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51748" indent="-289133">
              <a:spcBef>
                <a:spcPct val="30000"/>
              </a:spcBef>
              <a:defRPr sz="1200">
                <a:solidFill>
                  <a:schemeClr val="tx1"/>
                </a:solidFill>
                <a:latin typeface="Arial" panose="020B0604020202020204" pitchFamily="34" charset="0"/>
              </a:defRPr>
            </a:lvl2pPr>
            <a:lvl3pPr marL="1156535" indent="-231307">
              <a:spcBef>
                <a:spcPct val="30000"/>
              </a:spcBef>
              <a:defRPr sz="1200">
                <a:solidFill>
                  <a:schemeClr val="tx1"/>
                </a:solidFill>
                <a:latin typeface="Arial" panose="020B0604020202020204" pitchFamily="34" charset="0"/>
              </a:defRPr>
            </a:lvl3pPr>
            <a:lvl4pPr marL="1619150" indent="-231307">
              <a:spcBef>
                <a:spcPct val="30000"/>
              </a:spcBef>
              <a:defRPr sz="1200">
                <a:solidFill>
                  <a:schemeClr val="tx1"/>
                </a:solidFill>
                <a:latin typeface="Arial" panose="020B0604020202020204" pitchFamily="34" charset="0"/>
              </a:defRPr>
            </a:lvl4pPr>
            <a:lvl5pPr marL="2081764" indent="-231307">
              <a:spcBef>
                <a:spcPct val="30000"/>
              </a:spcBef>
              <a:defRPr sz="1200">
                <a:solidFill>
                  <a:schemeClr val="tx1"/>
                </a:solidFill>
                <a:latin typeface="Arial" panose="020B0604020202020204" pitchFamily="34" charset="0"/>
              </a:defRPr>
            </a:lvl5pPr>
            <a:lvl6pPr marL="2544378" indent="-231307" eaLnBrk="0" fontAlgn="base" hangingPunct="0">
              <a:spcBef>
                <a:spcPct val="30000"/>
              </a:spcBef>
              <a:spcAft>
                <a:spcPct val="0"/>
              </a:spcAft>
              <a:defRPr sz="1200">
                <a:solidFill>
                  <a:schemeClr val="tx1"/>
                </a:solidFill>
                <a:latin typeface="Arial" panose="020B0604020202020204" pitchFamily="34" charset="0"/>
              </a:defRPr>
            </a:lvl6pPr>
            <a:lvl7pPr marL="3006993" indent="-231307" eaLnBrk="0" fontAlgn="base" hangingPunct="0">
              <a:spcBef>
                <a:spcPct val="30000"/>
              </a:spcBef>
              <a:spcAft>
                <a:spcPct val="0"/>
              </a:spcAft>
              <a:defRPr sz="1200">
                <a:solidFill>
                  <a:schemeClr val="tx1"/>
                </a:solidFill>
                <a:latin typeface="Arial" panose="020B0604020202020204" pitchFamily="34" charset="0"/>
              </a:defRPr>
            </a:lvl7pPr>
            <a:lvl8pPr marL="3469605" indent="-231307" eaLnBrk="0" fontAlgn="base" hangingPunct="0">
              <a:spcBef>
                <a:spcPct val="30000"/>
              </a:spcBef>
              <a:spcAft>
                <a:spcPct val="0"/>
              </a:spcAft>
              <a:defRPr sz="1200">
                <a:solidFill>
                  <a:schemeClr val="tx1"/>
                </a:solidFill>
                <a:latin typeface="Arial" panose="020B0604020202020204" pitchFamily="34" charset="0"/>
              </a:defRPr>
            </a:lvl8pPr>
            <a:lvl9pPr marL="3932220" indent="-231307"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6B1209F-4D2F-48B1-B523-2F989961DA8B}" type="slidenum">
              <a:rPr lang="en-US" altLang="en-US" smtClean="0"/>
              <a:pPr>
                <a:spcBef>
                  <a:spcPct val="0"/>
                </a:spcBef>
              </a:pPr>
              <a:t>10</a:t>
            </a:fld>
            <a:endParaRPr lang="en-US" altLang="en-US"/>
          </a:p>
        </p:txBody>
      </p:sp>
      <p:sp>
        <p:nvSpPr>
          <p:cNvPr id="10243" name="Rectangle 2"/>
          <p:cNvSpPr>
            <a:spLocks noGrp="1" noRot="1" noChangeAspect="1" noChangeArrowheads="1" noTextEdit="1"/>
          </p:cNvSpPr>
          <p:nvPr>
            <p:ph type="sldImg"/>
          </p:nvPr>
        </p:nvSpPr>
        <p:spPr>
          <a:xfrm>
            <a:off x="1970088" y="227013"/>
            <a:ext cx="2568575" cy="1927225"/>
          </a:xfrm>
          <a:ln/>
        </p:spPr>
      </p:sp>
      <p:sp>
        <p:nvSpPr>
          <p:cNvPr id="2" name="Notes Placeholder 1">
            <a:extLst>
              <a:ext uri="{FF2B5EF4-FFF2-40B4-BE49-F238E27FC236}">
                <a16:creationId xmlns:a16="http://schemas.microsoft.com/office/drawing/2014/main" id="{5E2B22D5-090A-4428-8EDE-746515FE0C01}"/>
              </a:ext>
            </a:extLst>
          </p:cNvPr>
          <p:cNvSpPr>
            <a:spLocks noGrp="1"/>
          </p:cNvSpPr>
          <p:nvPr>
            <p:ph type="body" sz="quarter" idx="10"/>
          </p:nvPr>
        </p:nvSpPr>
        <p:spPr>
          <a:xfrm>
            <a:off x="377981" y="2337785"/>
            <a:ext cx="6198877" cy="6439409"/>
          </a:xfrm>
        </p:spPr>
        <p:txBody>
          <a:bodyPr/>
          <a:lstStyle/>
          <a:p>
            <a:endParaRPr lang="en-US" dirty="0">
              <a:cs typeface="Arial"/>
            </a:endParaRPr>
          </a:p>
        </p:txBody>
      </p:sp>
    </p:spTree>
    <p:extLst>
      <p:ext uri="{BB962C8B-B14F-4D97-AF65-F5344CB8AC3E}">
        <p14:creationId xmlns:p14="http://schemas.microsoft.com/office/powerpoint/2010/main" val="2318827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ln w="15875">
                  <a:solidFill>
                    <a:schemeClr val="bg1"/>
                  </a:solidFill>
                </a:ln>
                <a:solidFill>
                  <a:srgbClr val="007AC3"/>
                </a:solidFill>
                <a:effectLst>
                  <a:outerShdw dist="38100" dir="2700000" algn="tl" rotWithShape="0">
                    <a:schemeClr val="accent6">
                      <a:lumMod val="75000"/>
                    </a:schemeClr>
                  </a:outerShdw>
                </a:effectLst>
              </a:defRPr>
            </a:lvl1pPr>
          </a:lstStyle>
          <a:p>
            <a:r>
              <a:rPr lang="en-US"/>
              <a:t>Click to edit Master title style</a:t>
            </a:r>
          </a:p>
        </p:txBody>
      </p:sp>
      <p:sp>
        <p:nvSpPr>
          <p:cNvPr id="3" name="Subtitle 2"/>
          <p:cNvSpPr>
            <a:spLocks noGrp="1"/>
          </p:cNvSpPr>
          <p:nvPr>
            <p:ph type="subTitle" idx="1"/>
          </p:nvPr>
        </p:nvSpPr>
        <p:spPr>
          <a:xfrm>
            <a:off x="1282148" y="3869637"/>
            <a:ext cx="6575895" cy="1388165"/>
          </a:xfrm>
        </p:spPr>
        <p:txBody>
          <a:bodyPr>
            <a:normAutofit/>
          </a:bodyPr>
          <a:lstStyle>
            <a:lvl1pPr marL="0" indent="0" algn="ctr">
              <a:spcBef>
                <a:spcPts val="1000"/>
              </a:spcBef>
              <a:buNone/>
              <a:defRPr sz="1800">
                <a:solidFill>
                  <a:srgbClr val="007AC3"/>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p>
        </p:txBody>
      </p:sp>
      <p:sp>
        <p:nvSpPr>
          <p:cNvPr id="4" name="Date Placeholder 3"/>
          <p:cNvSpPr>
            <a:spLocks noGrp="1"/>
          </p:cNvSpPr>
          <p:nvPr>
            <p:ph type="dt" sz="half" idx="10"/>
          </p:nvPr>
        </p:nvSpPr>
        <p:spPr/>
        <p:txBody>
          <a:bodyPr/>
          <a:lstStyle>
            <a:lvl1pPr>
              <a:defRPr>
                <a:solidFill>
                  <a:schemeClr val="accent1"/>
                </a:solidFill>
              </a:defRPr>
            </a:lvl1pPr>
          </a:lstStyle>
          <a:p>
            <a:pPr>
              <a:defRPr/>
            </a:pPr>
            <a:endParaRPr lang="en-US"/>
          </a:p>
        </p:txBody>
      </p:sp>
      <p:sp>
        <p:nvSpPr>
          <p:cNvPr id="5" name="Footer Placeholder 4"/>
          <p:cNvSpPr>
            <a:spLocks noGrp="1"/>
          </p:cNvSpPr>
          <p:nvPr>
            <p:ph type="ftr" sz="quarter" idx="11"/>
          </p:nvPr>
        </p:nvSpPr>
        <p:spPr/>
        <p:txBody>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chemeClr val="accent1"/>
                </a:solidFill>
              </a:defRPr>
            </a:lvl1pPr>
          </a:lstStyle>
          <a:p>
            <a:pPr>
              <a:defRPr/>
            </a:pPr>
            <a:fld id="{4BFA943E-4F17-4604-8714-6C75C5BB6481}" type="slidenum">
              <a:rPr lang="en-US" altLang="en-US" smtClean="0"/>
              <a:pPr>
                <a:defRPr/>
              </a:pPr>
              <a:t>‹#›</a:t>
            </a:fld>
            <a:endParaRPr lang="en-US" altLang="en-US"/>
          </a:p>
        </p:txBody>
      </p:sp>
    </p:spTree>
    <p:extLst>
      <p:ext uri="{BB962C8B-B14F-4D97-AF65-F5344CB8AC3E}">
        <p14:creationId xmlns:p14="http://schemas.microsoft.com/office/powerpoint/2010/main" val="5871740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6787AB4-CB19-4419-A88D-03518C9D7A99}" type="slidenum">
              <a:rPr lang="en-US" altLang="en-US" smtClean="0"/>
              <a:pPr>
                <a:defRPr/>
              </a:pPr>
              <a:t>‹#›</a:t>
            </a:fld>
            <a:endParaRPr lang="en-US" altLang="en-US"/>
          </a:p>
        </p:txBody>
      </p:sp>
    </p:spTree>
    <p:extLst>
      <p:ext uri="{BB962C8B-B14F-4D97-AF65-F5344CB8AC3E}">
        <p14:creationId xmlns:p14="http://schemas.microsoft.com/office/powerpoint/2010/main" val="36688436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743075"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7251" y="762000"/>
            <a:ext cx="55721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52FE95A-A96A-49DF-AD90-4958A8B2E73E}" type="slidenum">
              <a:rPr lang="en-US" altLang="en-US" smtClean="0"/>
              <a:pPr>
                <a:defRPr/>
              </a:pPr>
              <a:t>‹#›</a:t>
            </a:fld>
            <a:endParaRPr lang="en-US" altLang="en-US"/>
          </a:p>
        </p:txBody>
      </p:sp>
    </p:spTree>
    <p:extLst>
      <p:ext uri="{BB962C8B-B14F-4D97-AF65-F5344CB8AC3E}">
        <p14:creationId xmlns:p14="http://schemas.microsoft.com/office/powerpoint/2010/main" val="8571683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AC3"/>
                </a:solidFill>
              </a:defRPr>
            </a:lvl1pPr>
          </a:lstStyle>
          <a:p>
            <a:r>
              <a:rPr lang="en-US"/>
              <a:t>Click to edit Master title style</a:t>
            </a:r>
          </a:p>
        </p:txBody>
      </p:sp>
      <p:sp>
        <p:nvSpPr>
          <p:cNvPr id="3" name="Content Placeholder 2"/>
          <p:cNvSpPr>
            <a:spLocks noGrp="1"/>
          </p:cNvSpPr>
          <p:nvPr>
            <p:ph idx="1"/>
          </p:nvPr>
        </p:nvSpPr>
        <p:spPr/>
        <p:txBody>
          <a:bodyPr/>
          <a:lstStyle>
            <a:lvl1pPr>
              <a:spcBef>
                <a:spcPts val="1000"/>
              </a:spcBef>
              <a:defRPr>
                <a:solidFill>
                  <a:srgbClr val="007AC3"/>
                </a:solidFill>
              </a:defRPr>
            </a:lvl1pPr>
            <a:lvl2pPr>
              <a:defRPr>
                <a:solidFill>
                  <a:srgbClr val="007AC3"/>
                </a:solidFill>
              </a:defRPr>
            </a:lvl2pPr>
            <a:lvl3pPr>
              <a:defRPr>
                <a:solidFill>
                  <a:srgbClr val="007AC3"/>
                </a:solidFill>
              </a:defRPr>
            </a:lvl3pPr>
            <a:lvl4pPr>
              <a:defRPr>
                <a:solidFill>
                  <a:srgbClr val="007AC3"/>
                </a:solidFill>
              </a:defRPr>
            </a:lvl4pPr>
            <a:lvl5pPr>
              <a:defRPr>
                <a:solidFill>
                  <a:srgbClr val="007AC3"/>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9D06414-EBB5-40A9-A9BA-3BC9E5F7D068}" type="slidenum">
              <a:rPr lang="en-US" altLang="en-US" smtClean="0"/>
              <a:pPr>
                <a:defRPr/>
              </a:pPr>
              <a:t>‹#›</a:t>
            </a:fld>
            <a:endParaRPr lang="en-US" altLang="en-US"/>
          </a:p>
        </p:txBody>
      </p:sp>
    </p:spTree>
    <p:extLst>
      <p:ext uri="{BB962C8B-B14F-4D97-AF65-F5344CB8AC3E}">
        <p14:creationId xmlns:p14="http://schemas.microsoft.com/office/powerpoint/2010/main" val="4370242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lang="en-US" sz="6000" b="1" kern="1200" cap="all" baseline="0" dirty="0">
                <a:ln w="15875">
                  <a:solidFill>
                    <a:schemeClr val="bg1"/>
                  </a:solidFill>
                </a:ln>
                <a:solidFill>
                  <a:schemeClr val="accent1"/>
                </a:solidFill>
                <a:effectLst>
                  <a:outerShdw dist="38100" dir="2700000" algn="tl" rotWithShape="0">
                    <a:schemeClr val="accent1"/>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BE34483-9CC1-4E0A-814D-6893738D442D}" type="slidenum">
              <a:rPr lang="en-US" altLang="en-US" smtClean="0"/>
              <a:pPr>
                <a:defRPr/>
              </a:pPr>
              <a:t>‹#›</a:t>
            </a:fld>
            <a:endParaRPr lang="en-US" altLang="en-US"/>
          </a:p>
        </p:txBody>
      </p:sp>
      <p:cxnSp>
        <p:nvCxnSpPr>
          <p:cNvPr id="7" name="Straight Connector 6"/>
          <p:cNvCxnSpPr/>
          <p:nvPr/>
        </p:nvCxnSpPr>
        <p:spPr>
          <a:xfrm>
            <a:off x="1485901"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04392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00DB182-60A9-4102-82E7-95E39FBF22B2}" type="slidenum">
              <a:rPr lang="en-US" altLang="en-US" smtClean="0"/>
              <a:pPr>
                <a:defRPr/>
              </a:pPr>
              <a:t>‹#›</a:t>
            </a:fld>
            <a:endParaRPr lang="en-US" altLang="en-US"/>
          </a:p>
        </p:txBody>
      </p:sp>
    </p:spTree>
    <p:extLst>
      <p:ext uri="{BB962C8B-B14F-4D97-AF65-F5344CB8AC3E}">
        <p14:creationId xmlns:p14="http://schemas.microsoft.com/office/powerpoint/2010/main" val="6193528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2951150-6C20-41B0-BE32-419DD7EE6974}" type="slidenum">
              <a:rPr lang="en-US" altLang="en-US" smtClean="0"/>
              <a:pPr>
                <a:defRPr/>
              </a:pPr>
              <a:t>‹#›</a:t>
            </a:fld>
            <a:endParaRPr lang="en-US" altLang="en-US"/>
          </a:p>
        </p:txBody>
      </p:sp>
    </p:spTree>
    <p:extLst>
      <p:ext uri="{BB962C8B-B14F-4D97-AF65-F5344CB8AC3E}">
        <p14:creationId xmlns:p14="http://schemas.microsoft.com/office/powerpoint/2010/main" val="35920807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098C99B6-9666-44CB-BC7A-55F68D8F7759}" type="slidenum">
              <a:rPr lang="en-US" altLang="en-US" smtClean="0"/>
              <a:pPr>
                <a:defRPr/>
              </a:pPr>
              <a:t>‹#›</a:t>
            </a:fld>
            <a:endParaRPr lang="en-US" altLang="en-US"/>
          </a:p>
        </p:txBody>
      </p:sp>
    </p:spTree>
    <p:extLst>
      <p:ext uri="{BB962C8B-B14F-4D97-AF65-F5344CB8AC3E}">
        <p14:creationId xmlns:p14="http://schemas.microsoft.com/office/powerpoint/2010/main" val="32603509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1F29676-AD4D-41F4-AADD-02766016D7D1}" type="slidenum">
              <a:rPr lang="en-US" altLang="en-US" smtClean="0"/>
              <a:pPr>
                <a:defRPr/>
              </a:pPr>
              <a:t>‹#›</a:t>
            </a:fld>
            <a:endParaRPr lang="en-US" altLang="en-US"/>
          </a:p>
        </p:txBody>
      </p:sp>
    </p:spTree>
    <p:extLst>
      <p:ext uri="{BB962C8B-B14F-4D97-AF65-F5344CB8AC3E}">
        <p14:creationId xmlns:p14="http://schemas.microsoft.com/office/powerpoint/2010/main" val="20372402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p>
        </p:txBody>
      </p:sp>
      <p:sp>
        <p:nvSpPr>
          <p:cNvPr id="3" name="Content Placeholder 2"/>
          <p:cNvSpPr>
            <a:spLocks noGrp="1"/>
          </p:cNvSpPr>
          <p:nvPr>
            <p:ph idx="1"/>
          </p:nvPr>
        </p:nvSpPr>
        <p:spPr>
          <a:xfrm>
            <a:off x="4129315"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A7125AB-5C3A-41EA-935B-FB8AEA38344D}" type="slidenum">
              <a:rPr lang="en-US" altLang="en-US" smtClean="0"/>
              <a:pPr>
                <a:defRPr/>
              </a:pPr>
              <a:t>‹#›</a:t>
            </a:fld>
            <a:endParaRPr lang="en-US" altLang="en-US"/>
          </a:p>
        </p:txBody>
      </p:sp>
    </p:spTree>
    <p:extLst>
      <p:ext uri="{BB962C8B-B14F-4D97-AF65-F5344CB8AC3E}">
        <p14:creationId xmlns:p14="http://schemas.microsoft.com/office/powerpoint/2010/main" val="15728346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p>
        </p:txBody>
      </p:sp>
      <p:sp>
        <p:nvSpPr>
          <p:cNvPr id="3" name="Picture Placeholder 2"/>
          <p:cNvSpPr>
            <a:spLocks noGrp="1" noChangeAspect="1"/>
          </p:cNvSpPr>
          <p:nvPr>
            <p:ph type="pic" idx="1"/>
          </p:nvPr>
        </p:nvSpPr>
        <p:spPr>
          <a:xfrm>
            <a:off x="4019108" y="1069849"/>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C9E42B2-71F2-4521-87FF-2695EC52E359}" type="slidenum">
              <a:rPr lang="en-US" altLang="en-US" smtClean="0"/>
              <a:pPr>
                <a:defRPr/>
              </a:pPr>
              <a:t>‹#›</a:t>
            </a:fld>
            <a:endParaRPr lang="en-US" altLang="en-US"/>
          </a:p>
        </p:txBody>
      </p:sp>
    </p:spTree>
    <p:extLst>
      <p:ext uri="{BB962C8B-B14F-4D97-AF65-F5344CB8AC3E}">
        <p14:creationId xmlns:p14="http://schemas.microsoft.com/office/powerpoint/2010/main" val="32754312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57252" y="2057400"/>
            <a:ext cx="7404653"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57248" y="6223831"/>
            <a:ext cx="1746806" cy="365125"/>
          </a:xfrm>
          <a:prstGeom prst="rect">
            <a:avLst/>
          </a:prstGeom>
        </p:spPr>
        <p:txBody>
          <a:bodyPr vert="horz" lIns="91440" tIns="45720" rIns="91440" bIns="45720" rtlCol="0" anchor="ctr"/>
          <a:lstStyle>
            <a:lvl1pPr algn="l">
              <a:defRPr sz="1000">
                <a:solidFill>
                  <a:schemeClr val="accent1"/>
                </a:solidFill>
              </a:defRPr>
            </a:lvl1pPr>
          </a:lstStyle>
          <a:p>
            <a:pPr>
              <a:defRPr/>
            </a:pPr>
            <a:endParaRPr lang="en-US"/>
          </a:p>
        </p:txBody>
      </p:sp>
      <p:sp>
        <p:nvSpPr>
          <p:cNvPr id="5" name="Footer Placeholder 4"/>
          <p:cNvSpPr>
            <a:spLocks noGrp="1"/>
          </p:cNvSpPr>
          <p:nvPr>
            <p:ph type="ftr" sz="quarter" idx="3"/>
          </p:nvPr>
        </p:nvSpPr>
        <p:spPr>
          <a:xfrm>
            <a:off x="2961862" y="6223831"/>
            <a:ext cx="3538331" cy="365125"/>
          </a:xfrm>
          <a:prstGeom prst="rect">
            <a:avLst/>
          </a:prstGeom>
        </p:spPr>
        <p:txBody>
          <a:bodyPr vert="horz" lIns="91440" tIns="45720" rIns="91440" bIns="45720" rtlCol="0" anchor="ctr"/>
          <a:lstStyle>
            <a:lvl1pPr algn="ctr">
              <a:defRPr sz="1000">
                <a:solidFill>
                  <a:schemeClr val="accent1"/>
                </a:solidFill>
              </a:defRPr>
            </a:lvl1pPr>
          </a:lstStyle>
          <a:p>
            <a:pPr>
              <a:defRPr/>
            </a:pPr>
            <a:endParaRPr lang="en-US"/>
          </a:p>
        </p:txBody>
      </p:sp>
      <p:sp>
        <p:nvSpPr>
          <p:cNvPr id="6" name="Slide Number Placeholder 5"/>
          <p:cNvSpPr>
            <a:spLocks noGrp="1"/>
          </p:cNvSpPr>
          <p:nvPr>
            <p:ph type="sldNum" sz="quarter" idx="4"/>
          </p:nvPr>
        </p:nvSpPr>
        <p:spPr>
          <a:xfrm>
            <a:off x="6997149" y="6223831"/>
            <a:ext cx="1279663" cy="365125"/>
          </a:xfrm>
          <a:prstGeom prst="rect">
            <a:avLst/>
          </a:prstGeom>
        </p:spPr>
        <p:txBody>
          <a:bodyPr vert="horz" lIns="91440" tIns="45720" rIns="91440" bIns="45720" rtlCol="0" anchor="ctr"/>
          <a:lstStyle>
            <a:lvl1pPr algn="r">
              <a:defRPr sz="1000">
                <a:solidFill>
                  <a:schemeClr val="accent1"/>
                </a:solidFill>
              </a:defRPr>
            </a:lvl1pPr>
          </a:lstStyle>
          <a:p>
            <a:pPr>
              <a:defRPr/>
            </a:pPr>
            <a:fld id="{A0E26FC9-EE63-4377-955A-6A9E1049FEA3}" type="slidenum">
              <a:rPr lang="en-US" altLang="en-US" smtClean="0"/>
              <a:pPr>
                <a:defRPr/>
              </a:pPr>
              <a:t>‹#›</a:t>
            </a:fld>
            <a:endParaRPr lang="en-US" altLang="en-US"/>
          </a:p>
        </p:txBody>
      </p:sp>
    </p:spTree>
    <p:extLst>
      <p:ext uri="{BB962C8B-B14F-4D97-AF65-F5344CB8AC3E}">
        <p14:creationId xmlns:p14="http://schemas.microsoft.com/office/powerpoint/2010/main" val="2323825134"/>
      </p:ext>
    </p:extLst>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 id="2147483967" r:id="rId5"/>
    <p:sldLayoutId id="2147483968" r:id="rId6"/>
    <p:sldLayoutId id="2147483969" r:id="rId7"/>
    <p:sldLayoutId id="2147483970" r:id="rId8"/>
    <p:sldLayoutId id="2147483971" r:id="rId9"/>
    <p:sldLayoutId id="2147483972" r:id="rId10"/>
    <p:sldLayoutId id="2147483973"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us02web.zoom.us/s/84927728050?pwd=TC9vspkcY9FvchYsBiBd3D2OilYa0V.1#succes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us02web.zoom.us/s/84927728050?pwd=TC9vspkcY9FvchYsBiBd3D2OilYa0V.1#succes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ren@cultureworks.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outlook.office.com/book/CultureWorks@cultureworks.org/s/hUKBlUQ6GEanTAU-9FibXg2"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hyperlink" Target="https://www.irs.gov/charities-non-profits/tax-exempt-organization-search"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charitableregistration.ohioattorneygeneral.gov/charities/research-charities.aspx" TargetMode="External"/><Relationship Id="rId5" Type="http://schemas.openxmlformats.org/officeDocument/2006/relationships/hyperlink" Target="https://businesssearch.ohiosos.gov/" TargetMode="External"/><Relationship Id="rId4" Type="http://schemas.openxmlformats.org/officeDocument/2006/relationships/hyperlink" Target="https://sam.gov/content/hom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rs.gov/charities-non-profits/tax-exempt-organization-search"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charitableregistration.ohioattorneygeneral.gov/charities/research-charities.aspx" TargetMode="External"/><Relationship Id="rId4" Type="http://schemas.openxmlformats.org/officeDocument/2006/relationships/hyperlink" Target="https://businesssearch.ohiosos.gov/?__cf_chl_tk=zSp0eRqbPIonMhBnIfKXOpIZeq3iMCQChmTvIyb2zaI-1745251605-1.0.1.1-KZYBENiLxY5nD8fkf9dKNGORBf_.Ikb1cj4TPAYZ5Uk"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arts.gov/sites/default/files/FY26-GAP-Grant-Program-Details-FebRevFinal4.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71887" y="2984557"/>
            <a:ext cx="9215886" cy="1281023"/>
          </a:xfrm>
          <a:noFill/>
        </p:spPr>
        <p:txBody>
          <a:bodyPr>
            <a:normAutofit/>
          </a:bodyPr>
          <a:lstStyle/>
          <a:p>
            <a:r>
              <a:rPr lang="en-US" altLang="en-US" sz="3200">
                <a:solidFill>
                  <a:srgbClr val="518AC8"/>
                </a:solidFill>
                <a:effectLst>
                  <a:outerShdw blurRad="50800" dist="38100" dir="2700000" algn="tl" rotWithShape="0">
                    <a:prstClr val="black">
                      <a:alpha val="40000"/>
                    </a:prstClr>
                  </a:outerShdw>
                </a:effectLst>
                <a:latin typeface="Futura Bk BT"/>
                <a:cs typeface="Times New Roman"/>
              </a:rPr>
              <a:t>2025-2026</a:t>
            </a:r>
            <a:br>
              <a:rPr lang="en-US" altLang="en-US" sz="4000">
                <a:effectLst>
                  <a:outerShdw blurRad="50800" dist="38100" dir="2700000" algn="tl" rotWithShape="0">
                    <a:prstClr val="black">
                      <a:alpha val="40000"/>
                    </a:prstClr>
                  </a:outerShdw>
                </a:effectLst>
                <a:latin typeface="Futura Bk BT" panose="020B0502020204020303" pitchFamily="34" charset="0"/>
                <a:cs typeface="Times New Roman" panose="02020603050405020304" pitchFamily="18" charset="0"/>
              </a:rPr>
            </a:br>
            <a:r>
              <a:rPr lang="en-US" altLang="en-US" sz="4900">
                <a:solidFill>
                  <a:srgbClr val="518AC8"/>
                </a:solidFill>
                <a:effectLst>
                  <a:outerShdw blurRad="50800" dist="38100" dir="2700000" algn="tl" rotWithShape="0">
                    <a:prstClr val="black">
                      <a:alpha val="40000"/>
                    </a:prstClr>
                  </a:outerShdw>
                </a:effectLst>
                <a:latin typeface="Futura Bk BT"/>
                <a:cs typeface="Times New Roman"/>
              </a:rPr>
              <a:t>Nea GAP</a:t>
            </a:r>
            <a:endParaRPr lang="en-US" altLang="en-US" b="1">
              <a:solidFill>
                <a:srgbClr val="518AC8"/>
              </a:solidFill>
              <a:effectLst>
                <a:outerShdw blurRad="50800" dist="38100" dir="2700000" algn="tl" rotWithShape="0">
                  <a:prstClr val="black">
                    <a:alpha val="40000"/>
                  </a:prstClr>
                </a:outerShdw>
              </a:effectLst>
              <a:latin typeface="Futura Bk BT"/>
              <a:cs typeface="Times New Roman"/>
            </a:endParaRPr>
          </a:p>
        </p:txBody>
      </p:sp>
      <p:pic>
        <p:nvPicPr>
          <p:cNvPr id="4" name="Picture 3">
            <a:extLst>
              <a:ext uri="{FF2B5EF4-FFF2-40B4-BE49-F238E27FC236}">
                <a16:creationId xmlns:a16="http://schemas.microsoft.com/office/drawing/2014/main" id="{6A6FEF42-A2CB-4CB3-90F7-0C6C771234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397" y="5353922"/>
            <a:ext cx="1249205" cy="1249205"/>
          </a:xfrm>
          <a:prstGeom prst="rect">
            <a:avLst/>
          </a:prstGeom>
        </p:spPr>
      </p:pic>
      <p:pic>
        <p:nvPicPr>
          <p:cNvPr id="3" name="Graphic 2">
            <a:extLst>
              <a:ext uri="{FF2B5EF4-FFF2-40B4-BE49-F238E27FC236}">
                <a16:creationId xmlns:a16="http://schemas.microsoft.com/office/drawing/2014/main" id="{6B6BFEA9-A873-DBBE-BD11-604AFFE892B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70339" y="1438544"/>
            <a:ext cx="5003320" cy="1364230"/>
          </a:xfrm>
          <a:prstGeom prst="rect">
            <a:avLst/>
          </a:prstGeom>
        </p:spPr>
      </p:pic>
      <p:sp>
        <p:nvSpPr>
          <p:cNvPr id="5" name="TextBox 4">
            <a:extLst>
              <a:ext uri="{FF2B5EF4-FFF2-40B4-BE49-F238E27FC236}">
                <a16:creationId xmlns:a16="http://schemas.microsoft.com/office/drawing/2014/main" id="{AFBC2E18-CA37-81F5-3778-A9BFBC896E6B}"/>
              </a:ext>
            </a:extLst>
          </p:cNvPr>
          <p:cNvSpPr txBox="1"/>
          <p:nvPr/>
        </p:nvSpPr>
        <p:spPr>
          <a:xfrm>
            <a:off x="2984199" y="4672212"/>
            <a:ext cx="31756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t>Secured &amp; Administered </a:t>
            </a:r>
            <a:br>
              <a:rPr lang="en-US"/>
            </a:br>
            <a:r>
              <a:rPr lang="en-US"/>
              <a:t>by Culture Works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D1A686-EF6D-77FF-46EE-9D89735B59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2F8B60-A49E-C0B8-025F-F4190EB6F322}"/>
              </a:ext>
            </a:extLst>
          </p:cNvPr>
          <p:cNvSpPr>
            <a:spLocks noGrp="1"/>
          </p:cNvSpPr>
          <p:nvPr>
            <p:ph type="title"/>
          </p:nvPr>
        </p:nvSpPr>
        <p:spPr>
          <a:xfrm>
            <a:off x="1087288" y="623977"/>
            <a:ext cx="6975320" cy="925040"/>
          </a:xfrm>
        </p:spPr>
        <p:txBody>
          <a:bodyPr>
            <a:normAutofit/>
          </a:bodyPr>
          <a:lstStyle/>
          <a:p>
            <a:r>
              <a:rPr lang="en-US" altLang="en-US" sz="4400" b="1">
                <a:ln w="15875">
                  <a:solidFill>
                    <a:schemeClr val="bg1"/>
                  </a:solidFill>
                </a:ln>
                <a:solidFill>
                  <a:srgbClr val="518AC8"/>
                </a:solidFill>
                <a:effectLst>
                  <a:outerShdw blurRad="50800" dist="38100" dir="2700000" algn="tl" rotWithShape="0">
                    <a:prstClr val="black">
                      <a:alpha val="40000"/>
                    </a:prstClr>
                  </a:outerShdw>
                </a:effectLst>
                <a:latin typeface="Tw Cen MT" panose="020B0602020104020603" pitchFamily="34" charset="0"/>
                <a:cs typeface="Times New Roman" panose="02020603050405020304" pitchFamily="18" charset="0"/>
              </a:rPr>
              <a:t>THE NEA GAP </a:t>
            </a:r>
            <a:r>
              <a:rPr lang="en-US" altLang="en-US" sz="4400" b="1" i="1">
                <a:ln w="15875">
                  <a:solidFill>
                    <a:schemeClr val="bg1"/>
                  </a:solidFill>
                </a:ln>
                <a:solidFill>
                  <a:srgbClr val="518AC8"/>
                </a:solidFill>
                <a:effectLst>
                  <a:outerShdw blurRad="50800" dist="38100" dir="2700000" algn="tl" rotWithShape="0">
                    <a:prstClr val="black">
                      <a:alpha val="40000"/>
                    </a:prstClr>
                  </a:outerShdw>
                </a:effectLst>
                <a:latin typeface="Tw Cen MT" panose="020B0602020104020603" pitchFamily="34" charset="0"/>
                <a:cs typeface="Times New Roman" panose="02020603050405020304" pitchFamily="18" charset="0"/>
              </a:rPr>
              <a:t>COHORT</a:t>
            </a:r>
            <a:endParaRPr lang="en-US" sz="4400" i="1"/>
          </a:p>
        </p:txBody>
      </p:sp>
      <p:sp>
        <p:nvSpPr>
          <p:cNvPr id="3" name="Content Placeholder 2">
            <a:extLst>
              <a:ext uri="{FF2B5EF4-FFF2-40B4-BE49-F238E27FC236}">
                <a16:creationId xmlns:a16="http://schemas.microsoft.com/office/drawing/2014/main" id="{3E250914-D773-79AA-BEC6-AF6DA2132B5F}"/>
              </a:ext>
            </a:extLst>
          </p:cNvPr>
          <p:cNvSpPr>
            <a:spLocks noGrp="1"/>
          </p:cNvSpPr>
          <p:nvPr>
            <p:ph idx="1"/>
          </p:nvPr>
        </p:nvSpPr>
        <p:spPr>
          <a:xfrm>
            <a:off x="857252" y="2050212"/>
            <a:ext cx="7404653" cy="4807788"/>
          </a:xfrm>
        </p:spPr>
        <p:txBody>
          <a:bodyPr>
            <a:normAutofit/>
          </a:bodyPr>
          <a:lstStyle/>
          <a:p>
            <a:pPr marL="34290" indent="0" algn="ctr">
              <a:buNone/>
            </a:pPr>
            <a:r>
              <a:rPr lang="en-US" sz="1800">
                <a:solidFill>
                  <a:schemeClr val="accent6">
                    <a:lumMod val="50000"/>
                  </a:schemeClr>
                </a:solidFill>
                <a:latin typeface="Arial" panose="020B0604020202020204" pitchFamily="34" charset="0"/>
              </a:rPr>
              <a:t>As</a:t>
            </a:r>
            <a:r>
              <a:rPr lang="en-US" sz="1800" b="0" i="0">
                <a:solidFill>
                  <a:schemeClr val="accent6">
                    <a:lumMod val="50000"/>
                  </a:schemeClr>
                </a:solidFill>
                <a:effectLst/>
                <a:latin typeface="Arial" panose="020B0604020202020204" pitchFamily="34" charset="0"/>
              </a:rPr>
              <a:t> the GAP program parameters emphasize equity, Culture Works has partnered with the Charles F. Kettering Foundation </a:t>
            </a:r>
            <a:br>
              <a:rPr lang="en-US" sz="1800" b="0" i="0">
                <a:solidFill>
                  <a:schemeClr val="accent6">
                    <a:lumMod val="50000"/>
                  </a:schemeClr>
                </a:solidFill>
                <a:effectLst/>
                <a:latin typeface="Arial" panose="020B0604020202020204" pitchFamily="34" charset="0"/>
              </a:rPr>
            </a:br>
            <a:r>
              <a:rPr lang="en-US" sz="1800" b="0" i="0">
                <a:solidFill>
                  <a:schemeClr val="accent6">
                    <a:lumMod val="50000"/>
                  </a:schemeClr>
                </a:solidFill>
                <a:effectLst/>
                <a:latin typeface="Arial" panose="020B0604020202020204" pitchFamily="34" charset="0"/>
              </a:rPr>
              <a:t>and its “Democracy and the Arts” team to conduct </a:t>
            </a:r>
            <a:br>
              <a:rPr lang="en-US" sz="1800" b="0" i="0">
                <a:solidFill>
                  <a:schemeClr val="accent6">
                    <a:lumMod val="50000"/>
                  </a:schemeClr>
                </a:solidFill>
                <a:effectLst/>
                <a:latin typeface="Arial" panose="020B0604020202020204" pitchFamily="34" charset="0"/>
              </a:rPr>
            </a:br>
            <a:r>
              <a:rPr lang="en-US" sz="1800" b="0" i="0">
                <a:solidFill>
                  <a:schemeClr val="accent6">
                    <a:lumMod val="50000"/>
                  </a:schemeClr>
                </a:solidFill>
                <a:effectLst/>
                <a:latin typeface="Arial" panose="020B0604020202020204" pitchFamily="34" charset="0"/>
              </a:rPr>
              <a:t>a qualitative research project with a </a:t>
            </a:r>
            <a:r>
              <a:rPr lang="en-US" sz="1800" b="1" i="1">
                <a:solidFill>
                  <a:srgbClr val="518AC8"/>
                </a:solidFill>
                <a:effectLst/>
                <a:latin typeface="Arial" panose="020B0604020202020204" pitchFamily="34" charset="0"/>
              </a:rPr>
              <a:t>voluntary</a:t>
            </a:r>
            <a:r>
              <a:rPr lang="en-US" sz="1800" b="1" i="0">
                <a:solidFill>
                  <a:srgbClr val="518AC8"/>
                </a:solidFill>
                <a:effectLst/>
                <a:latin typeface="Arial" panose="020B0604020202020204" pitchFamily="34" charset="0"/>
              </a:rPr>
              <a:t> </a:t>
            </a:r>
            <a:r>
              <a:rPr lang="en-US" sz="1800" b="1" i="1">
                <a:solidFill>
                  <a:srgbClr val="518AC8"/>
                </a:solidFill>
                <a:effectLst/>
                <a:latin typeface="Arial" panose="020B0604020202020204" pitchFamily="34" charset="0"/>
              </a:rPr>
              <a:t>cohort </a:t>
            </a:r>
            <a:r>
              <a:rPr lang="en-US" sz="1800" b="0" i="0">
                <a:solidFill>
                  <a:schemeClr val="accent6">
                    <a:lumMod val="50000"/>
                  </a:schemeClr>
                </a:solidFill>
                <a:effectLst/>
                <a:latin typeface="Arial" panose="020B0604020202020204" pitchFamily="34" charset="0"/>
              </a:rPr>
              <a:t>of grantees </a:t>
            </a:r>
            <a:br>
              <a:rPr lang="en-US" sz="1800" b="0" i="0">
                <a:solidFill>
                  <a:schemeClr val="accent6">
                    <a:lumMod val="50000"/>
                  </a:schemeClr>
                </a:solidFill>
                <a:effectLst/>
                <a:latin typeface="Arial" panose="020B0604020202020204" pitchFamily="34" charset="0"/>
              </a:rPr>
            </a:br>
            <a:r>
              <a:rPr lang="en-US" sz="1800" b="0" i="0">
                <a:solidFill>
                  <a:schemeClr val="accent6">
                    <a:lumMod val="50000"/>
                  </a:schemeClr>
                </a:solidFill>
                <a:effectLst/>
                <a:latin typeface="Arial" panose="020B0604020202020204" pitchFamily="34" charset="0"/>
              </a:rPr>
              <a:t>on Culture Works grantmaking policies. </a:t>
            </a:r>
          </a:p>
          <a:p>
            <a:pPr marL="34290" indent="0" algn="ctr">
              <a:buNone/>
            </a:pPr>
            <a:r>
              <a:rPr lang="en-US" sz="1800" b="0" i="0">
                <a:solidFill>
                  <a:schemeClr val="accent6">
                    <a:lumMod val="50000"/>
                  </a:schemeClr>
                </a:solidFill>
                <a:effectLst/>
                <a:latin typeface="Arial" panose="020B0604020202020204" pitchFamily="34" charset="0"/>
              </a:rPr>
              <a:t>In turn, Culture Works will rely on the completed research to inform changes and updates to current grantmaking systems.</a:t>
            </a:r>
          </a:p>
          <a:p>
            <a:pPr marL="34290" indent="0" algn="ctr">
              <a:buNone/>
            </a:pPr>
            <a:r>
              <a:rPr lang="en-US" b="0" i="0">
                <a:solidFill>
                  <a:srgbClr val="518AC8"/>
                </a:solidFill>
                <a:effectLst/>
                <a:latin typeface="Arial" panose="020B0604020202020204" pitchFamily="34" charset="0"/>
              </a:rPr>
              <a:t>***</a:t>
            </a:r>
          </a:p>
          <a:p>
            <a:pPr marL="205740" lvl="1" indent="0">
              <a:buNone/>
            </a:pPr>
            <a:r>
              <a:rPr lang="en-US">
                <a:solidFill>
                  <a:srgbClr val="212121"/>
                </a:solidFill>
                <a:latin typeface="Arial" panose="020B0604020202020204" pitchFamily="34" charset="0"/>
              </a:rPr>
              <a:t>- </a:t>
            </a:r>
            <a:r>
              <a:rPr lang="en-US">
                <a:solidFill>
                  <a:schemeClr val="accent6">
                    <a:lumMod val="50000"/>
                  </a:schemeClr>
                </a:solidFill>
                <a:latin typeface="Tw Cen MT" panose="020B0602020104020603" pitchFamily="34" charset="0"/>
              </a:rPr>
              <a:t>Monthly gatherings in Zoom for grant writing and program staff –   </a:t>
            </a:r>
            <a:br>
              <a:rPr lang="en-US">
                <a:solidFill>
                  <a:schemeClr val="accent6">
                    <a:lumMod val="50000"/>
                  </a:schemeClr>
                </a:solidFill>
                <a:latin typeface="Tw Cen MT" panose="020B0602020104020603" pitchFamily="34" charset="0"/>
              </a:rPr>
            </a:br>
            <a:r>
              <a:rPr lang="en-US">
                <a:solidFill>
                  <a:schemeClr val="accent6">
                    <a:lumMod val="50000"/>
                  </a:schemeClr>
                </a:solidFill>
                <a:latin typeface="Tw Cen MT" panose="020B0602020104020603" pitchFamily="34" charset="0"/>
              </a:rPr>
              <a:t>  	workshops, guest speakers, project feedback and </a:t>
            </a:r>
            <a:br>
              <a:rPr lang="en-US">
                <a:solidFill>
                  <a:schemeClr val="accent6">
                    <a:lumMod val="50000"/>
                  </a:schemeClr>
                </a:solidFill>
                <a:latin typeface="Tw Cen MT" panose="020B0602020104020603" pitchFamily="34" charset="0"/>
              </a:rPr>
            </a:br>
            <a:r>
              <a:rPr lang="en-US">
                <a:solidFill>
                  <a:schemeClr val="accent6">
                    <a:lumMod val="50000"/>
                  </a:schemeClr>
                </a:solidFill>
                <a:latin typeface="Tw Cen MT" panose="020B0602020104020603" pitchFamily="34" charset="0"/>
              </a:rPr>
              <a:t>  	troubleshooting, open support throughout the grant cycle</a:t>
            </a:r>
          </a:p>
          <a:p>
            <a:pPr marL="205740" lvl="1" indent="0">
              <a:buNone/>
            </a:pPr>
            <a:r>
              <a:rPr lang="en-US">
                <a:solidFill>
                  <a:schemeClr val="accent6">
                    <a:lumMod val="50000"/>
                  </a:schemeClr>
                </a:solidFill>
                <a:latin typeface="Tw Cen MT" panose="020B0602020104020603" pitchFamily="34" charset="0"/>
              </a:rPr>
              <a:t>- Monthly posts to a shared website – video, audio, written </a:t>
            </a:r>
            <a:br>
              <a:rPr lang="en-US">
                <a:solidFill>
                  <a:schemeClr val="accent6">
                    <a:lumMod val="50000"/>
                  </a:schemeClr>
                </a:solidFill>
                <a:latin typeface="Tw Cen MT" panose="020B0602020104020603" pitchFamily="34" charset="0"/>
              </a:rPr>
            </a:br>
            <a:r>
              <a:rPr lang="en-US">
                <a:solidFill>
                  <a:schemeClr val="accent6">
                    <a:lumMod val="50000"/>
                  </a:schemeClr>
                </a:solidFill>
                <a:latin typeface="Tw Cen MT" panose="020B0602020104020603" pitchFamily="34" charset="0"/>
              </a:rPr>
              <a:t>  	recordings of the creative process &amp; project implementation</a:t>
            </a:r>
          </a:p>
          <a:p>
            <a:pPr marL="205740" lvl="1" indent="0">
              <a:buNone/>
            </a:pPr>
            <a:r>
              <a:rPr lang="en-US">
                <a:solidFill>
                  <a:schemeClr val="accent6">
                    <a:lumMod val="50000"/>
                  </a:schemeClr>
                </a:solidFill>
                <a:latin typeface="Tw Cen MT" panose="020B0602020104020603" pitchFamily="34" charset="0"/>
              </a:rPr>
              <a:t>- Organizations retain ownership of all materials; Democracy and the Arts </a:t>
            </a:r>
            <a:br>
              <a:rPr lang="en-US">
                <a:solidFill>
                  <a:schemeClr val="accent6">
                    <a:lumMod val="50000"/>
                  </a:schemeClr>
                </a:solidFill>
                <a:latin typeface="Tw Cen MT" panose="020B0602020104020603" pitchFamily="34" charset="0"/>
              </a:rPr>
            </a:br>
            <a:r>
              <a:rPr lang="en-US">
                <a:solidFill>
                  <a:schemeClr val="accent6">
                    <a:lumMod val="50000"/>
                  </a:schemeClr>
                </a:solidFill>
                <a:latin typeface="Tw Cen MT" panose="020B0602020104020603" pitchFamily="34" charset="0"/>
              </a:rPr>
              <a:t>  	will rely on these materials to inform their assessment of Culture </a:t>
            </a:r>
            <a:br>
              <a:rPr lang="en-US">
                <a:solidFill>
                  <a:schemeClr val="accent6">
                    <a:lumMod val="50000"/>
                  </a:schemeClr>
                </a:solidFill>
                <a:latin typeface="Tw Cen MT" panose="020B0602020104020603" pitchFamily="34" charset="0"/>
              </a:rPr>
            </a:br>
            <a:r>
              <a:rPr lang="en-US">
                <a:solidFill>
                  <a:schemeClr val="accent6">
                    <a:lumMod val="50000"/>
                  </a:schemeClr>
                </a:solidFill>
                <a:latin typeface="Tw Cen MT" panose="020B0602020104020603" pitchFamily="34" charset="0"/>
              </a:rPr>
              <a:t>  	Works’ grantmaking policies and procedures. </a:t>
            </a:r>
            <a:br>
              <a:rPr lang="en-US"/>
            </a:br>
            <a:endParaRPr lang="en-US"/>
          </a:p>
        </p:txBody>
      </p:sp>
    </p:spTree>
    <p:extLst>
      <p:ext uri="{BB962C8B-B14F-4D97-AF65-F5344CB8AC3E}">
        <p14:creationId xmlns:p14="http://schemas.microsoft.com/office/powerpoint/2010/main" val="31850966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5">
            <a:extLst>
              <a:ext uri="{FF2B5EF4-FFF2-40B4-BE49-F238E27FC236}">
                <a16:creationId xmlns:a16="http://schemas.microsoft.com/office/drawing/2014/main" id="{5A4BBDEC-6E04-BB97-659C-5E76166C48A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10725" y="882554"/>
            <a:ext cx="7116996" cy="1829328"/>
          </a:xfrm>
          <a:prstGeom prst="rect">
            <a:avLst/>
          </a:prstGeom>
        </p:spPr>
      </p:pic>
      <p:sp>
        <p:nvSpPr>
          <p:cNvPr id="2" name="Rectangle 1">
            <a:extLst>
              <a:ext uri="{FF2B5EF4-FFF2-40B4-BE49-F238E27FC236}">
                <a16:creationId xmlns:a16="http://schemas.microsoft.com/office/drawing/2014/main" id="{5FDCE11E-4246-FED1-D7DB-BF1A4DD3D353}"/>
              </a:ext>
            </a:extLst>
          </p:cNvPr>
          <p:cNvSpPr/>
          <p:nvPr/>
        </p:nvSpPr>
        <p:spPr>
          <a:xfrm>
            <a:off x="1268509" y="3429000"/>
            <a:ext cx="6601427" cy="2554545"/>
          </a:xfrm>
          <a:prstGeom prst="rect">
            <a:avLst/>
          </a:prstGeom>
          <a:noFill/>
        </p:spPr>
        <p:txBody>
          <a:bodyPr wrap="square" lIns="91440" tIns="45720" rIns="91440" bIns="45720" anchor="t">
            <a:spAutoFit/>
          </a:bodyPr>
          <a:lstStyle/>
          <a:p>
            <a:pPr algn="ctr"/>
            <a:r>
              <a:rPr lang="en-US" sz="4000" b="1" cap="none" spc="0" dirty="0">
                <a:ln w="12700" cmpd="sng">
                  <a:solidFill>
                    <a:schemeClr val="accent4"/>
                  </a:solidFill>
                  <a:prstDash val="solid"/>
                </a:ln>
                <a:gradFill>
                  <a:gsLst>
                    <a:gs pos="0">
                      <a:srgbClr val="418AB3"/>
                    </a:gs>
                    <a:gs pos="4000">
                      <a:srgbClr val="418AB3">
                        <a:lumMod val="60000"/>
                        <a:lumOff val="40000"/>
                      </a:srgbClr>
                    </a:gs>
                    <a:gs pos="87000">
                      <a:srgbClr val="418AB3">
                        <a:lumMod val="20000"/>
                        <a:lumOff val="80000"/>
                      </a:srgbClr>
                    </a:gs>
                  </a:gsLst>
                  <a:lin ang="5400000"/>
                </a:gradFill>
                <a:effectLst/>
              </a:rPr>
              <a:t>Special thanks to the Charles F. Kettering Foundation for partnering with us and making the cohort possible!</a:t>
            </a:r>
            <a:endParaRPr lang="en-US" sz="4000" b="1" cap="none" spc="0" dirty="0">
              <a:ln w="12700" cmpd="sng">
                <a:solidFill>
                  <a:srgbClr val="418AB3"/>
                </a:solidFill>
                <a:prstDash val="solid"/>
              </a:ln>
              <a:gradFill>
                <a:gsLst>
                  <a:gs pos="0">
                    <a:srgbClr val="418AB3"/>
                  </a:gs>
                  <a:gs pos="4000">
                    <a:srgbClr val="418AB3">
                      <a:lumMod val="60000"/>
                      <a:lumOff val="40000"/>
                    </a:srgbClr>
                  </a:gs>
                  <a:gs pos="87000">
                    <a:srgbClr val="418AB3">
                      <a:lumMod val="20000"/>
                      <a:lumOff val="80000"/>
                    </a:srgbClr>
                  </a:gs>
                </a:gsLst>
                <a:lin ang="5400000"/>
              </a:gradFill>
              <a:effectLst/>
            </a:endParaRPr>
          </a:p>
        </p:txBody>
      </p:sp>
    </p:spTree>
    <p:extLst>
      <p:ext uri="{BB962C8B-B14F-4D97-AF65-F5344CB8AC3E}">
        <p14:creationId xmlns:p14="http://schemas.microsoft.com/office/powerpoint/2010/main" val="21902958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832808" y="381000"/>
            <a:ext cx="7406640" cy="1143000"/>
          </a:xfrm>
        </p:spPr>
        <p:txBody>
          <a:bodyPr>
            <a:normAutofit/>
          </a:bodyPr>
          <a:lstStyle/>
          <a:p>
            <a:pPr>
              <a:defRPr/>
            </a:pPr>
            <a:r>
              <a:rPr lang="en-US" altLang="en-US" b="1">
                <a:ln w="15875">
                  <a:solidFill>
                    <a:schemeClr val="bg1"/>
                  </a:solidFill>
                </a:ln>
                <a:solidFill>
                  <a:srgbClr val="518AC8"/>
                </a:solidFill>
                <a:effectLst>
                  <a:outerShdw blurRad="50800" dist="38100" dir="2700000" algn="tl" rotWithShape="0">
                    <a:prstClr val="black">
                      <a:alpha val="40000"/>
                    </a:prstClr>
                  </a:outerShdw>
                </a:effectLst>
                <a:latin typeface="Tw Cen MT" panose="020B0602020104020603" pitchFamily="34" charset="0"/>
                <a:cs typeface="Times New Roman" panose="02020603050405020304" pitchFamily="18" charset="0"/>
              </a:rPr>
              <a:t>KEY APPLICATION DATES</a:t>
            </a:r>
            <a:endParaRPr lang="en-US" altLang="en-US">
              <a:solidFill>
                <a:srgbClr val="518AC8"/>
              </a:solidFill>
              <a:latin typeface="Tw Cen MT" panose="020B0602020104020603" pitchFamily="34" charset="0"/>
            </a:endParaRPr>
          </a:p>
        </p:txBody>
      </p:sp>
      <p:sp>
        <p:nvSpPr>
          <p:cNvPr id="16389" name="Rectangle 5"/>
          <p:cNvSpPr>
            <a:spLocks noGrp="1" noChangeArrowheads="1"/>
          </p:cNvSpPr>
          <p:nvPr>
            <p:ph idx="1"/>
          </p:nvPr>
        </p:nvSpPr>
        <p:spPr>
          <a:xfrm>
            <a:off x="646539" y="1524000"/>
            <a:ext cx="7664653" cy="5105400"/>
          </a:xfrm>
        </p:spPr>
        <p:txBody>
          <a:bodyPr>
            <a:noAutofit/>
          </a:bodyPr>
          <a:lstStyle/>
          <a:p>
            <a:pPr marL="0" indent="0">
              <a:buClrTx/>
              <a:buNone/>
            </a:pPr>
            <a:r>
              <a:rPr lang="en-US" altLang="en-US" sz="2800" b="1">
                <a:solidFill>
                  <a:srgbClr val="518AC8"/>
                </a:solidFill>
                <a:latin typeface="Tw Cen MT" panose="020B0602020104020603" pitchFamily="34" charset="0"/>
                <a:cs typeface="Times New Roman" panose="02020603050405020304" pitchFamily="18" charset="0"/>
              </a:rPr>
              <a:t>April 16 </a:t>
            </a:r>
            <a:r>
              <a:rPr lang="en-US" altLang="en-US" sz="2800" b="1">
                <a:solidFill>
                  <a:schemeClr val="accent6">
                    <a:lumMod val="50000"/>
                  </a:schemeClr>
                </a:solidFill>
                <a:latin typeface="Tw Cen MT" panose="020B0602020104020603" pitchFamily="34" charset="0"/>
                <a:cs typeface="Times New Roman" panose="02020603050405020304" pitchFamily="18" charset="0"/>
              </a:rPr>
              <a:t>- </a:t>
            </a:r>
            <a:r>
              <a:rPr lang="en-US" altLang="en-US" sz="2800">
                <a:solidFill>
                  <a:schemeClr val="accent6">
                    <a:lumMod val="50000"/>
                  </a:schemeClr>
                </a:solidFill>
                <a:latin typeface="Tw Cen MT" panose="020B0602020104020603" pitchFamily="34" charset="0"/>
                <a:cs typeface="Times New Roman" panose="02020603050405020304" pitchFamily="18" charset="0"/>
              </a:rPr>
              <a:t>Intent to Apply </a:t>
            </a:r>
            <a:r>
              <a:rPr lang="en-US" altLang="en-US" sz="2800" b="1">
                <a:solidFill>
                  <a:srgbClr val="518AC8"/>
                </a:solidFill>
                <a:latin typeface="Tw Cen MT" panose="020B0602020104020603" pitchFamily="34" charset="0"/>
                <a:cs typeface="Times New Roman" panose="02020603050405020304" pitchFamily="18" charset="0"/>
              </a:rPr>
              <a:t>OPEN</a:t>
            </a:r>
            <a:br>
              <a:rPr lang="en-US" altLang="en-US" sz="2800" b="1">
                <a:solidFill>
                  <a:srgbClr val="518AC8"/>
                </a:solidFill>
                <a:latin typeface="Tw Cen MT" panose="020B0602020104020603" pitchFamily="34" charset="0"/>
                <a:cs typeface="Times New Roman" panose="02020603050405020304" pitchFamily="18" charset="0"/>
              </a:rPr>
            </a:br>
            <a:br>
              <a:rPr lang="en-US" altLang="en-US" sz="2800" b="1">
                <a:solidFill>
                  <a:srgbClr val="518AC8"/>
                </a:solidFill>
                <a:latin typeface="Tw Cen MT" panose="020B0602020104020603" pitchFamily="34" charset="0"/>
                <a:cs typeface="Times New Roman" panose="02020603050405020304" pitchFamily="18" charset="0"/>
              </a:rPr>
            </a:br>
            <a:r>
              <a:rPr lang="en-US" altLang="en-US" sz="2800" b="1">
                <a:solidFill>
                  <a:srgbClr val="518AC8"/>
                </a:solidFill>
                <a:latin typeface="Tw Cen MT" panose="020B0602020104020603" pitchFamily="34" charset="0"/>
                <a:cs typeface="Times New Roman" panose="02020603050405020304" pitchFamily="18" charset="0"/>
              </a:rPr>
              <a:t>April 23 </a:t>
            </a:r>
            <a:r>
              <a:rPr lang="en-US" altLang="en-US" sz="2800" b="1">
                <a:solidFill>
                  <a:srgbClr val="424242"/>
                </a:solidFill>
                <a:latin typeface="Tw Cen MT" panose="020B0602020104020603" pitchFamily="34" charset="0"/>
                <a:cs typeface="Times New Roman" panose="02020603050405020304" pitchFamily="18" charset="0"/>
              </a:rPr>
              <a:t>- </a:t>
            </a:r>
            <a:r>
              <a:rPr lang="en-US" altLang="en-US" sz="2800">
                <a:solidFill>
                  <a:srgbClr val="424242"/>
                </a:solidFill>
                <a:latin typeface="Tw Cen MT" panose="020B0602020104020603" pitchFamily="34" charset="0"/>
                <a:cs typeface="Times New Roman" panose="02020603050405020304" pitchFamily="18" charset="0"/>
              </a:rPr>
              <a:t>NEA GAP Applicant Orientation</a:t>
            </a:r>
            <a:br>
              <a:rPr lang="en-US" altLang="en-US" sz="2800">
                <a:solidFill>
                  <a:srgbClr val="424242"/>
                </a:solidFill>
                <a:latin typeface="Tw Cen MT" panose="020B0602020104020603" pitchFamily="34" charset="0"/>
                <a:cs typeface="Times New Roman" panose="02020603050405020304" pitchFamily="18" charset="0"/>
              </a:rPr>
            </a:br>
            <a:br>
              <a:rPr lang="en-US" altLang="en-US" sz="2800">
                <a:solidFill>
                  <a:srgbClr val="424242"/>
                </a:solidFill>
                <a:latin typeface="Tw Cen MT" panose="020B0602020104020603" pitchFamily="34" charset="0"/>
                <a:cs typeface="Times New Roman" panose="02020603050405020304" pitchFamily="18" charset="0"/>
              </a:rPr>
            </a:br>
            <a:r>
              <a:rPr lang="en-US" altLang="en-US" sz="2800" b="1">
                <a:solidFill>
                  <a:srgbClr val="518AC8"/>
                </a:solidFill>
                <a:latin typeface="Tw Cen MT" panose="020B0602020104020603" pitchFamily="34" charset="0"/>
                <a:cs typeface="Times New Roman" panose="02020603050405020304" pitchFamily="18" charset="0"/>
              </a:rPr>
              <a:t>May 16 </a:t>
            </a:r>
            <a:r>
              <a:rPr lang="en-US" altLang="en-US" sz="2800" b="1">
                <a:solidFill>
                  <a:schemeClr val="accent6">
                    <a:lumMod val="50000"/>
                  </a:schemeClr>
                </a:solidFill>
                <a:latin typeface="Tw Cen MT" panose="020B0602020104020603" pitchFamily="34" charset="0"/>
                <a:cs typeface="Times New Roman" panose="02020603050405020304" pitchFamily="18" charset="0"/>
              </a:rPr>
              <a:t>- </a:t>
            </a:r>
            <a:r>
              <a:rPr lang="en-US" altLang="en-US" sz="2800">
                <a:solidFill>
                  <a:schemeClr val="accent6">
                    <a:lumMod val="50000"/>
                  </a:schemeClr>
                </a:solidFill>
                <a:latin typeface="Tw Cen MT" panose="020B0602020104020603" pitchFamily="34" charset="0"/>
                <a:cs typeface="Times New Roman" panose="02020603050405020304" pitchFamily="18" charset="0"/>
              </a:rPr>
              <a:t>Intent to Apply </a:t>
            </a:r>
            <a:r>
              <a:rPr lang="en-US" altLang="en-US" sz="2800" b="1">
                <a:solidFill>
                  <a:srgbClr val="518AC8"/>
                </a:solidFill>
                <a:latin typeface="Tw Cen MT" panose="020B0602020104020603" pitchFamily="34" charset="0"/>
                <a:cs typeface="Times New Roman" panose="02020603050405020304" pitchFamily="18" charset="0"/>
              </a:rPr>
              <a:t>DUE AT 4 PM</a:t>
            </a:r>
            <a:br>
              <a:rPr lang="en-US" altLang="en-US" sz="2800" b="1">
                <a:solidFill>
                  <a:srgbClr val="518AC8"/>
                </a:solidFill>
                <a:latin typeface="Tw Cen MT" panose="020B0602020104020603" pitchFamily="34" charset="0"/>
                <a:cs typeface="Times New Roman" panose="02020603050405020304" pitchFamily="18" charset="0"/>
              </a:rPr>
            </a:br>
            <a:endParaRPr lang="en-US" altLang="en-US" sz="2800" b="1">
              <a:solidFill>
                <a:srgbClr val="518AC8"/>
              </a:solidFill>
              <a:latin typeface="Tw Cen MT" panose="020B0602020104020603" pitchFamily="34" charset="0"/>
              <a:cs typeface="Times New Roman" panose="02020603050405020304" pitchFamily="18" charset="0"/>
            </a:endParaRPr>
          </a:p>
          <a:p>
            <a:pPr marL="0" indent="0" algn="ctr">
              <a:buClrTx/>
              <a:buNone/>
            </a:pPr>
            <a:r>
              <a:rPr lang="en-US" altLang="en-US" sz="2800">
                <a:solidFill>
                  <a:srgbClr val="424242"/>
                </a:solidFill>
                <a:latin typeface="Tw Cen MT" panose="020B0602020104020603" pitchFamily="34" charset="0"/>
                <a:cs typeface="Times New Roman" panose="02020603050405020304" pitchFamily="18" charset="0"/>
              </a:rPr>
              <a:t>Applicants will receive </a:t>
            </a:r>
            <a:r>
              <a:rPr lang="en-US" altLang="en-US" sz="2800" b="1">
                <a:solidFill>
                  <a:srgbClr val="424242"/>
                </a:solidFill>
                <a:latin typeface="Tw Cen MT" panose="020B0602020104020603" pitchFamily="34" charset="0"/>
                <a:cs typeface="Times New Roman" panose="02020603050405020304" pitchFamily="18" charset="0"/>
              </a:rPr>
              <a:t>notification of eligibility within 5 business days </a:t>
            </a:r>
            <a:r>
              <a:rPr lang="en-US" altLang="en-US" sz="2800">
                <a:solidFill>
                  <a:srgbClr val="424242"/>
                </a:solidFill>
                <a:latin typeface="Tw Cen MT" panose="020B0602020104020603" pitchFamily="34" charset="0"/>
                <a:cs typeface="Times New Roman" panose="02020603050405020304" pitchFamily="18" charset="0"/>
              </a:rPr>
              <a:t>after submitting the LOI. </a:t>
            </a:r>
            <a:br>
              <a:rPr lang="en-US" altLang="en-US" sz="2800">
                <a:solidFill>
                  <a:srgbClr val="424242"/>
                </a:solidFill>
                <a:latin typeface="Tw Cen MT" panose="020B0602020104020603" pitchFamily="34" charset="0"/>
                <a:cs typeface="Times New Roman" panose="02020603050405020304" pitchFamily="18" charset="0"/>
              </a:rPr>
            </a:br>
            <a:r>
              <a:rPr lang="en-US" altLang="en-US" sz="2800">
                <a:solidFill>
                  <a:srgbClr val="424242"/>
                </a:solidFill>
                <a:latin typeface="Tw Cen MT" panose="020B0602020104020603" pitchFamily="34" charset="0"/>
                <a:cs typeface="Times New Roman" panose="02020603050405020304" pitchFamily="18" charset="0"/>
              </a:rPr>
              <a:t>Eligible organizations will then be invited to apply with an application due date of June 16. </a:t>
            </a:r>
          </a:p>
          <a:p>
            <a:pPr marL="0" indent="0">
              <a:buClrTx/>
              <a:buNone/>
            </a:pPr>
            <a:endParaRPr lang="en-US" altLang="en-US" sz="2800" b="1">
              <a:solidFill>
                <a:schemeClr val="accent6">
                  <a:lumMod val="50000"/>
                </a:schemeClr>
              </a:solidFill>
              <a:latin typeface="Tw Cen MT" panose="020B0602020104020603" pitchFamily="34" charset="0"/>
              <a:cs typeface="Times New Roman" panose="02020603050405020304" pitchFamily="18" charset="0"/>
            </a:endParaRPr>
          </a:p>
          <a:p>
            <a:pPr marL="0" indent="0">
              <a:buClrTx/>
              <a:buNone/>
            </a:pPr>
            <a:r>
              <a:rPr lang="en-US" altLang="en-US" sz="2800" b="1">
                <a:solidFill>
                  <a:srgbClr val="518AC8"/>
                </a:solidFill>
                <a:latin typeface="Tw Cen MT" panose="020B0602020104020603" pitchFamily="34" charset="0"/>
                <a:cs typeface="Times New Roman" panose="02020603050405020304" pitchFamily="18" charset="0"/>
              </a:rPr>
              <a:t>June 16 </a:t>
            </a:r>
            <a:r>
              <a:rPr lang="en-US" altLang="en-US" sz="2800" b="1">
                <a:solidFill>
                  <a:schemeClr val="accent6">
                    <a:lumMod val="50000"/>
                  </a:schemeClr>
                </a:solidFill>
                <a:latin typeface="Tw Cen MT" panose="020B0602020104020603" pitchFamily="34" charset="0"/>
                <a:cs typeface="Times New Roman" panose="02020603050405020304" pitchFamily="18" charset="0"/>
              </a:rPr>
              <a:t>- </a:t>
            </a:r>
            <a:r>
              <a:rPr lang="en-US" altLang="en-US" sz="2800">
                <a:solidFill>
                  <a:schemeClr val="accent6">
                    <a:lumMod val="50000"/>
                  </a:schemeClr>
                </a:solidFill>
                <a:latin typeface="Tw Cen MT" panose="020B0602020104020603" pitchFamily="34" charset="0"/>
                <a:cs typeface="Times New Roman" panose="02020603050405020304" pitchFamily="18" charset="0"/>
              </a:rPr>
              <a:t>APPLICATION </a:t>
            </a:r>
            <a:r>
              <a:rPr lang="en-US" altLang="en-US" sz="2800" b="1">
                <a:solidFill>
                  <a:srgbClr val="518AC8"/>
                </a:solidFill>
                <a:latin typeface="Tw Cen MT" panose="020B0602020104020603" pitchFamily="34" charset="0"/>
                <a:cs typeface="Times New Roman" panose="02020603050405020304" pitchFamily="18" charset="0"/>
              </a:rPr>
              <a:t>DUE by 4pm</a:t>
            </a:r>
          </a:p>
          <a:p>
            <a:pPr marL="0" indent="0">
              <a:buClrTx/>
              <a:buNone/>
            </a:pPr>
            <a:endParaRPr lang="en-US" altLang="en-US" sz="2800" b="1">
              <a:solidFill>
                <a:srgbClr val="518AC8"/>
              </a:solidFill>
              <a:latin typeface="Tw Cen MT" panose="020B0602020104020603" pitchFamily="34" charset="0"/>
              <a:cs typeface="Times New Roman" panose="02020603050405020304" pitchFamily="18" charset="0"/>
            </a:endParaRPr>
          </a:p>
          <a:p>
            <a:pPr marL="0" indent="0">
              <a:buClrTx/>
              <a:buNone/>
            </a:pPr>
            <a:endParaRPr lang="en-US" altLang="en-US" sz="2800" b="1">
              <a:solidFill>
                <a:srgbClr val="518AC8"/>
              </a:solidFill>
              <a:latin typeface="Tw Cen MT" panose="020B0602020104020603" pitchFamily="34" charset="0"/>
              <a:cs typeface="Times New Roman" panose="02020603050405020304" pitchFamily="18" charset="0"/>
            </a:endParaRPr>
          </a:p>
          <a:p>
            <a:pPr marL="0" indent="0">
              <a:buClrTx/>
              <a:buNone/>
            </a:pPr>
            <a:endParaRPr lang="en-US" altLang="en-US" sz="2800" b="1">
              <a:solidFill>
                <a:srgbClr val="518AC8"/>
              </a:solidFill>
              <a:latin typeface="Tw Cen MT" panose="020B0602020104020603" pitchFamily="34" charset="0"/>
              <a:cs typeface="Times New Roman" panose="02020603050405020304" pitchFamily="18" charset="0"/>
            </a:endParaRPr>
          </a:p>
          <a:p>
            <a:pPr marL="0" indent="0">
              <a:buClrTx/>
              <a:buNone/>
            </a:pPr>
            <a:endParaRPr lang="en-US" altLang="en-US" sz="2800" b="1">
              <a:solidFill>
                <a:srgbClr val="518AC8"/>
              </a:solidFill>
              <a:latin typeface="Tw Cen MT" panose="020B0602020104020603" pitchFamily="34" charset="0"/>
              <a:cs typeface="Times New Roman" panose="02020603050405020304" pitchFamily="18" charset="0"/>
            </a:endParaRPr>
          </a:p>
          <a:p>
            <a:pPr marL="0" indent="0">
              <a:buClrTx/>
              <a:buNone/>
            </a:pPr>
            <a:r>
              <a:rPr lang="en-US" altLang="en-US" sz="2400">
                <a:solidFill>
                  <a:srgbClr val="424242"/>
                </a:solidFill>
                <a:latin typeface="Tw Cen MT" panose="020B0602020104020603" pitchFamily="34" charset="0"/>
                <a:cs typeface="Times New Roman" panose="02020603050405020304" pitchFamily="18" charset="0"/>
              </a:rPr>
              <a:t>	</a:t>
            </a:r>
            <a:endParaRPr lang="en-US" altLang="en-US" sz="2800">
              <a:solidFill>
                <a:srgbClr val="424242"/>
              </a:solidFill>
              <a:latin typeface="Tw Cen MT" panose="020B0602020104020603" pitchFamily="34" charset="0"/>
              <a:cs typeface="Times New Roman" panose="02020603050405020304" pitchFamily="18" charset="0"/>
            </a:endParaRPr>
          </a:p>
        </p:txBody>
      </p:sp>
    </p:spTree>
    <p:extLst>
      <p:ext uri="{BB962C8B-B14F-4D97-AF65-F5344CB8AC3E}">
        <p14:creationId xmlns:p14="http://schemas.microsoft.com/office/powerpoint/2010/main" val="31542167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845748" y="259655"/>
            <a:ext cx="7406640" cy="1356360"/>
          </a:xfrm>
        </p:spPr>
        <p:txBody>
          <a:bodyPr>
            <a:normAutofit/>
          </a:bodyPr>
          <a:lstStyle/>
          <a:p>
            <a:pPr>
              <a:defRPr/>
            </a:pPr>
            <a:r>
              <a:rPr lang="en-US" altLang="en-US" b="1">
                <a:ln w="15875">
                  <a:solidFill>
                    <a:schemeClr val="bg1"/>
                  </a:solidFill>
                </a:ln>
                <a:solidFill>
                  <a:srgbClr val="518AC8"/>
                </a:solidFill>
                <a:effectLst>
                  <a:outerShdw blurRad="50800" dist="38100" dir="2700000" algn="tl" rotWithShape="0">
                    <a:prstClr val="black">
                      <a:alpha val="40000"/>
                    </a:prstClr>
                  </a:outerShdw>
                </a:effectLst>
                <a:latin typeface="Tw Cen MT" panose="020B0602020104020603" pitchFamily="34" charset="0"/>
                <a:cs typeface="Times New Roman" panose="02020603050405020304" pitchFamily="18" charset="0"/>
              </a:rPr>
              <a:t>SUPPORT OFFERINGS </a:t>
            </a:r>
            <a:endParaRPr lang="en-US" altLang="en-US">
              <a:solidFill>
                <a:srgbClr val="518AC8"/>
              </a:solidFill>
              <a:latin typeface="Tw Cen MT" panose="020B0602020104020603" pitchFamily="34" charset="0"/>
            </a:endParaRPr>
          </a:p>
        </p:txBody>
      </p:sp>
      <p:sp>
        <p:nvSpPr>
          <p:cNvPr id="16389" name="Rectangle 5"/>
          <p:cNvSpPr>
            <a:spLocks noGrp="1" noChangeArrowheads="1"/>
          </p:cNvSpPr>
          <p:nvPr>
            <p:ph idx="1"/>
          </p:nvPr>
        </p:nvSpPr>
        <p:spPr>
          <a:xfrm>
            <a:off x="381000" y="1295400"/>
            <a:ext cx="7664653" cy="4724400"/>
          </a:xfrm>
        </p:spPr>
        <p:txBody>
          <a:bodyPr>
            <a:noAutofit/>
          </a:bodyPr>
          <a:lstStyle/>
          <a:p>
            <a:pPr marL="0" indent="0" algn="ctr">
              <a:buClrTx/>
              <a:buNone/>
            </a:pPr>
            <a:r>
              <a:rPr lang="en-US" altLang="en-US" sz="2800" b="1">
                <a:solidFill>
                  <a:srgbClr val="518AC8"/>
                </a:solidFill>
                <a:latin typeface="Tw Cen MT" panose="020B0602020104020603" pitchFamily="34" charset="0"/>
                <a:cs typeface="Times New Roman" panose="02020603050405020304" pitchFamily="18" charset="0"/>
              </a:rPr>
              <a:t>Support Offerings will occur every Wednesday until June 11 from 1-2pm </a:t>
            </a:r>
            <a:r>
              <a:rPr lang="en-US" altLang="en-US" sz="2800" b="1">
                <a:solidFill>
                  <a:srgbClr val="518AC8"/>
                </a:solidFill>
                <a:latin typeface="Tw Cen MT" panose="020B0602020104020603" pitchFamily="34" charset="0"/>
                <a:cs typeface="Times New Roman" panose="02020603050405020304" pitchFamily="18" charset="0"/>
                <a:hlinkClick r:id="rId3"/>
              </a:rPr>
              <a:t>via Zoom</a:t>
            </a:r>
            <a:r>
              <a:rPr lang="en-US" altLang="en-US" sz="2800" b="1">
                <a:solidFill>
                  <a:srgbClr val="518AC8"/>
                </a:solidFill>
                <a:latin typeface="Tw Cen MT" panose="020B0602020104020603" pitchFamily="34" charset="0"/>
                <a:cs typeface="Times New Roman" panose="02020603050405020304" pitchFamily="18" charset="0"/>
              </a:rPr>
              <a:t>.</a:t>
            </a:r>
            <a:br>
              <a:rPr lang="en-US" altLang="en-US" sz="2800" b="1">
                <a:solidFill>
                  <a:srgbClr val="518AC8"/>
                </a:solidFill>
                <a:latin typeface="Tw Cen MT" panose="020B0602020104020603" pitchFamily="34" charset="0"/>
                <a:cs typeface="Times New Roman" panose="02020603050405020304" pitchFamily="18" charset="0"/>
              </a:rPr>
            </a:br>
            <a:endParaRPr lang="en-US" altLang="en-US" sz="2800" b="1">
              <a:solidFill>
                <a:srgbClr val="518AC8"/>
              </a:solidFill>
              <a:latin typeface="Tw Cen MT" panose="020B0602020104020603" pitchFamily="34" charset="0"/>
              <a:cs typeface="Times New Roman" panose="02020603050405020304" pitchFamily="18" charset="0"/>
            </a:endParaRPr>
          </a:p>
          <a:p>
            <a:pPr marL="0" indent="0">
              <a:buClrTx/>
              <a:buNone/>
            </a:pPr>
            <a:r>
              <a:rPr lang="en-US" altLang="en-US" sz="2800" b="1">
                <a:solidFill>
                  <a:srgbClr val="518AC8"/>
                </a:solidFill>
                <a:latin typeface="Tw Cen MT" panose="020B0602020104020603" pitchFamily="34" charset="0"/>
                <a:cs typeface="Times New Roman" panose="02020603050405020304" pitchFamily="18" charset="0"/>
              </a:rPr>
              <a:t>April 30 - </a:t>
            </a:r>
            <a:r>
              <a:rPr lang="en-US" altLang="en-US" sz="2700">
                <a:solidFill>
                  <a:schemeClr val="accent6">
                    <a:lumMod val="50000"/>
                  </a:schemeClr>
                </a:solidFill>
                <a:latin typeface="Tw Cen MT" panose="020B0602020104020603" pitchFamily="34" charset="0"/>
                <a:cs typeface="Times New Roman" panose="02020603050405020304" pitchFamily="18" charset="0"/>
              </a:rPr>
              <a:t>Presentation</a:t>
            </a:r>
            <a:r>
              <a:rPr lang="en-US" altLang="en-US" sz="2700" b="1">
                <a:solidFill>
                  <a:schemeClr val="accent6">
                    <a:lumMod val="50000"/>
                  </a:schemeClr>
                </a:solidFill>
                <a:latin typeface="Tw Cen MT" panose="020B0602020104020603" pitchFamily="34" charset="0"/>
                <a:cs typeface="Times New Roman" panose="02020603050405020304" pitchFamily="18" charset="0"/>
              </a:rPr>
              <a:t> </a:t>
            </a:r>
            <a:r>
              <a:rPr lang="en-US" altLang="en-US" sz="2700">
                <a:solidFill>
                  <a:schemeClr val="accent6">
                    <a:lumMod val="50000"/>
                  </a:schemeClr>
                </a:solidFill>
                <a:latin typeface="Tw Cen MT" panose="020B0602020104020603" pitchFamily="34" charset="0"/>
                <a:cs typeface="Times New Roman" panose="02020603050405020304" pitchFamily="18" charset="0"/>
              </a:rPr>
              <a:t>about the intent to apply, the theme of belonging, and the Cohort with time for questions</a:t>
            </a:r>
            <a:br>
              <a:rPr lang="en-US" altLang="en-US" sz="2700">
                <a:solidFill>
                  <a:schemeClr val="accent6">
                    <a:lumMod val="50000"/>
                  </a:schemeClr>
                </a:solidFill>
                <a:latin typeface="Tw Cen MT" panose="020B0602020104020603" pitchFamily="34" charset="0"/>
                <a:cs typeface="Times New Roman" panose="02020603050405020304" pitchFamily="18" charset="0"/>
              </a:rPr>
            </a:br>
            <a:endParaRPr lang="en-US" altLang="en-US" sz="2700">
              <a:solidFill>
                <a:schemeClr val="accent6">
                  <a:lumMod val="50000"/>
                </a:schemeClr>
              </a:solidFill>
              <a:latin typeface="Tw Cen MT" panose="020B0602020104020603" pitchFamily="34" charset="0"/>
              <a:cs typeface="Times New Roman" panose="02020603050405020304" pitchFamily="18" charset="0"/>
            </a:endParaRPr>
          </a:p>
          <a:p>
            <a:pPr marL="0" indent="0">
              <a:buClrTx/>
              <a:buNone/>
            </a:pPr>
            <a:r>
              <a:rPr lang="en-US" altLang="en-US" sz="2700" b="1">
                <a:solidFill>
                  <a:srgbClr val="518AC8"/>
                </a:solidFill>
                <a:latin typeface="Tw Cen MT" panose="020B0602020104020603" pitchFamily="34" charset="0"/>
                <a:cs typeface="Times New Roman" panose="02020603050405020304" pitchFamily="18" charset="0"/>
              </a:rPr>
              <a:t>May 7- </a:t>
            </a:r>
            <a:r>
              <a:rPr lang="en-US" altLang="en-US" sz="2700">
                <a:solidFill>
                  <a:schemeClr val="accent6">
                    <a:lumMod val="50000"/>
                  </a:schemeClr>
                </a:solidFill>
                <a:latin typeface="Tw Cen MT" panose="020B0602020104020603" pitchFamily="34" charset="0"/>
                <a:cs typeface="Times New Roman" panose="02020603050405020304" pitchFamily="18" charset="0"/>
              </a:rPr>
              <a:t>Intro to Application Inside Community Force</a:t>
            </a:r>
            <a:br>
              <a:rPr lang="en-US" altLang="en-US" sz="2700">
                <a:solidFill>
                  <a:schemeClr val="accent6">
                    <a:lumMod val="50000"/>
                  </a:schemeClr>
                </a:solidFill>
                <a:latin typeface="Tw Cen MT" panose="020B0602020104020603" pitchFamily="34" charset="0"/>
                <a:cs typeface="Times New Roman" panose="02020603050405020304" pitchFamily="18" charset="0"/>
              </a:rPr>
            </a:br>
            <a:endParaRPr lang="en-US" altLang="en-US" sz="2700">
              <a:solidFill>
                <a:schemeClr val="accent6">
                  <a:lumMod val="50000"/>
                </a:schemeClr>
              </a:solidFill>
              <a:latin typeface="Tw Cen MT" panose="020B0602020104020603" pitchFamily="34" charset="0"/>
              <a:cs typeface="Times New Roman" panose="02020603050405020304" pitchFamily="18" charset="0"/>
            </a:endParaRPr>
          </a:p>
          <a:p>
            <a:pPr marL="0" indent="0">
              <a:buClrTx/>
              <a:buNone/>
            </a:pPr>
            <a:r>
              <a:rPr lang="en-US" altLang="en-US" sz="2700" b="1">
                <a:solidFill>
                  <a:srgbClr val="518AC8"/>
                </a:solidFill>
                <a:latin typeface="Tw Cen MT" panose="020B0602020104020603" pitchFamily="34" charset="0"/>
                <a:cs typeface="Times New Roman" panose="02020603050405020304" pitchFamily="18" charset="0"/>
              </a:rPr>
              <a:t>May 14 - </a:t>
            </a:r>
            <a:r>
              <a:rPr lang="en-US" altLang="en-US" sz="2700" b="1">
                <a:solidFill>
                  <a:schemeClr val="accent6">
                    <a:lumMod val="50000"/>
                  </a:schemeClr>
                </a:solidFill>
                <a:latin typeface="Tw Cen MT" panose="020B0602020104020603" pitchFamily="34" charset="0"/>
                <a:cs typeface="Times New Roman" panose="02020603050405020304" pitchFamily="18" charset="0"/>
              </a:rPr>
              <a:t> </a:t>
            </a:r>
            <a:r>
              <a:rPr lang="en-US" altLang="en-US" sz="2700">
                <a:solidFill>
                  <a:schemeClr val="accent6">
                    <a:lumMod val="50000"/>
                  </a:schemeClr>
                </a:solidFill>
                <a:latin typeface="Tw Cen MT" panose="020B0602020104020603" pitchFamily="34" charset="0"/>
                <a:cs typeface="Times New Roman" panose="02020603050405020304" pitchFamily="18" charset="0"/>
              </a:rPr>
              <a:t>Equity vs. Belonging – Review of definitions and relevance to the Cohort and Grantmaking</a:t>
            </a:r>
          </a:p>
          <a:p>
            <a:pPr marL="0" indent="0">
              <a:buClrTx/>
              <a:buNone/>
            </a:pPr>
            <a:endParaRPr lang="en-US" altLang="en-US" sz="2800">
              <a:solidFill>
                <a:schemeClr val="accent6">
                  <a:lumMod val="50000"/>
                </a:schemeClr>
              </a:solidFill>
              <a:latin typeface="Tw Cen MT" panose="020B0602020104020603" pitchFamily="34" charset="0"/>
              <a:cs typeface="Times New Roman" panose="02020603050405020304" pitchFamily="18" charset="0"/>
            </a:endParaRPr>
          </a:p>
        </p:txBody>
      </p:sp>
    </p:spTree>
    <p:extLst>
      <p:ext uri="{BB962C8B-B14F-4D97-AF65-F5344CB8AC3E}">
        <p14:creationId xmlns:p14="http://schemas.microsoft.com/office/powerpoint/2010/main" val="34383911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CB258-491C-233C-B8AB-7EB8A844B62C}"/>
              </a:ext>
            </a:extLst>
          </p:cNvPr>
          <p:cNvSpPr>
            <a:spLocks noGrp="1"/>
          </p:cNvSpPr>
          <p:nvPr>
            <p:ph type="title"/>
          </p:nvPr>
        </p:nvSpPr>
        <p:spPr/>
        <p:txBody>
          <a:bodyPr/>
          <a:lstStyle/>
          <a:p>
            <a:r>
              <a:rPr lang="en-US" altLang="en-US" b="1">
                <a:ln w="15875">
                  <a:solidFill>
                    <a:schemeClr val="bg1"/>
                  </a:solidFill>
                </a:ln>
                <a:solidFill>
                  <a:srgbClr val="518AC8"/>
                </a:solidFill>
                <a:effectLst>
                  <a:outerShdw blurRad="50800" dist="38100" dir="2700000" algn="tl" rotWithShape="0">
                    <a:prstClr val="black">
                      <a:alpha val="40000"/>
                    </a:prstClr>
                  </a:outerShdw>
                </a:effectLst>
                <a:latin typeface="Tw Cen MT" panose="020B0602020104020603" pitchFamily="34" charset="0"/>
                <a:cs typeface="Times New Roman" panose="02020603050405020304" pitchFamily="18" charset="0"/>
              </a:rPr>
              <a:t>SUPPORT OFFERINGS continued...</a:t>
            </a:r>
            <a:endParaRPr lang="en-US"/>
          </a:p>
        </p:txBody>
      </p:sp>
      <p:sp>
        <p:nvSpPr>
          <p:cNvPr id="3" name="Content Placeholder 2">
            <a:extLst>
              <a:ext uri="{FF2B5EF4-FFF2-40B4-BE49-F238E27FC236}">
                <a16:creationId xmlns:a16="http://schemas.microsoft.com/office/drawing/2014/main" id="{75564A49-553B-15F3-EF1C-3EFD4B819FD4}"/>
              </a:ext>
            </a:extLst>
          </p:cNvPr>
          <p:cNvSpPr>
            <a:spLocks noGrp="1"/>
          </p:cNvSpPr>
          <p:nvPr>
            <p:ph idx="1"/>
          </p:nvPr>
        </p:nvSpPr>
        <p:spPr/>
        <p:txBody>
          <a:bodyPr/>
          <a:lstStyle/>
          <a:p>
            <a:pPr marL="34290" indent="0" algn="ctr">
              <a:buNone/>
            </a:pPr>
            <a:r>
              <a:rPr lang="en-US" altLang="en-US" sz="2800" b="1">
                <a:solidFill>
                  <a:srgbClr val="518AC8"/>
                </a:solidFill>
                <a:latin typeface="Tw Cen MT" panose="020B0602020104020603" pitchFamily="34" charset="0"/>
                <a:cs typeface="Times New Roman" panose="02020603050405020304" pitchFamily="18" charset="0"/>
              </a:rPr>
              <a:t>Support Offerings will occur every Wednesday until June 11 from 1-2pm </a:t>
            </a:r>
            <a:r>
              <a:rPr lang="en-US" altLang="en-US" sz="2800" b="1">
                <a:solidFill>
                  <a:srgbClr val="518AC8"/>
                </a:solidFill>
                <a:latin typeface="Tw Cen MT" panose="020B0602020104020603" pitchFamily="34" charset="0"/>
                <a:cs typeface="Times New Roman" panose="02020603050405020304" pitchFamily="18" charset="0"/>
                <a:hlinkClick r:id="rId2"/>
              </a:rPr>
              <a:t>via Zoom</a:t>
            </a:r>
            <a:r>
              <a:rPr lang="en-US" altLang="en-US" sz="2800" b="1">
                <a:solidFill>
                  <a:srgbClr val="518AC8"/>
                </a:solidFill>
                <a:latin typeface="Tw Cen MT" panose="020B0602020104020603" pitchFamily="34" charset="0"/>
                <a:cs typeface="Times New Roman" panose="02020603050405020304" pitchFamily="18" charset="0"/>
              </a:rPr>
              <a:t>.</a:t>
            </a:r>
          </a:p>
          <a:p>
            <a:pPr marL="34290" indent="0">
              <a:buNone/>
            </a:pPr>
            <a:r>
              <a:rPr lang="en-US" altLang="en-US" sz="2700" b="1">
                <a:solidFill>
                  <a:srgbClr val="518AC8"/>
                </a:solidFill>
                <a:latin typeface="Tw Cen MT" panose="020B0602020104020603" pitchFamily="34" charset="0"/>
                <a:cs typeface="Times New Roman" panose="02020603050405020304" pitchFamily="18" charset="0"/>
              </a:rPr>
              <a:t>May 21-</a:t>
            </a:r>
            <a:r>
              <a:rPr lang="en-US" altLang="en-US" sz="2700" b="1">
                <a:solidFill>
                  <a:schemeClr val="accent6">
                    <a:lumMod val="50000"/>
                  </a:schemeClr>
                </a:solidFill>
                <a:latin typeface="Tw Cen MT" panose="020B0602020104020603" pitchFamily="34" charset="0"/>
                <a:cs typeface="Times New Roman" panose="02020603050405020304" pitchFamily="18" charset="0"/>
              </a:rPr>
              <a:t> </a:t>
            </a:r>
            <a:r>
              <a:rPr lang="en-US" altLang="en-US" sz="2500">
                <a:solidFill>
                  <a:schemeClr val="accent6">
                    <a:lumMod val="50000"/>
                  </a:schemeClr>
                </a:solidFill>
                <a:latin typeface="Tw Cen MT" panose="020B0602020104020603" pitchFamily="34" charset="0"/>
                <a:cs typeface="Times New Roman" panose="02020603050405020304" pitchFamily="18" charset="0"/>
              </a:rPr>
              <a:t>The Project’s Budget &amp; Financial Requirements</a:t>
            </a:r>
          </a:p>
          <a:p>
            <a:pPr marL="34290" indent="0">
              <a:buNone/>
            </a:pPr>
            <a:r>
              <a:rPr lang="en-US" altLang="en-US" sz="2700" b="1">
                <a:solidFill>
                  <a:srgbClr val="518AC8"/>
                </a:solidFill>
                <a:latin typeface="Tw Cen MT" panose="020B0602020104020603" pitchFamily="34" charset="0"/>
                <a:cs typeface="Times New Roman" panose="02020603050405020304" pitchFamily="18" charset="0"/>
              </a:rPr>
              <a:t>May 28 -</a:t>
            </a:r>
            <a:r>
              <a:rPr lang="en-US" altLang="en-US" sz="2700" b="1">
                <a:solidFill>
                  <a:schemeClr val="accent6">
                    <a:lumMod val="50000"/>
                  </a:schemeClr>
                </a:solidFill>
                <a:latin typeface="Tw Cen MT" panose="020B0602020104020603" pitchFamily="34" charset="0"/>
                <a:cs typeface="Times New Roman" panose="02020603050405020304" pitchFamily="18" charset="0"/>
              </a:rPr>
              <a:t> </a:t>
            </a:r>
            <a:r>
              <a:rPr lang="en-US" altLang="en-US" sz="2500">
                <a:solidFill>
                  <a:schemeClr val="accent6">
                    <a:lumMod val="50000"/>
                  </a:schemeClr>
                </a:solidFill>
                <a:latin typeface="Tw Cen MT" panose="020B0602020104020603" pitchFamily="34" charset="0"/>
                <a:cs typeface="Times New Roman" panose="02020603050405020304" pitchFamily="18" charset="0"/>
              </a:rPr>
              <a:t>The Project’s Story: Belonging and the Cohort</a:t>
            </a:r>
          </a:p>
          <a:p>
            <a:pPr marL="34290" indent="0">
              <a:buNone/>
            </a:pPr>
            <a:r>
              <a:rPr lang="en-US" altLang="en-US" sz="2700" b="1">
                <a:solidFill>
                  <a:srgbClr val="518AC8"/>
                </a:solidFill>
                <a:latin typeface="Tw Cen MT" panose="020B0602020104020603" pitchFamily="34" charset="0"/>
                <a:cs typeface="Times New Roman" panose="02020603050405020304" pitchFamily="18" charset="0"/>
              </a:rPr>
              <a:t>June 4 -</a:t>
            </a:r>
            <a:r>
              <a:rPr lang="en-US" altLang="en-US" sz="2700" b="1">
                <a:solidFill>
                  <a:schemeClr val="accent6">
                    <a:lumMod val="50000"/>
                  </a:schemeClr>
                </a:solidFill>
                <a:latin typeface="Tw Cen MT" panose="020B0602020104020603" pitchFamily="34" charset="0"/>
                <a:cs typeface="Times New Roman" panose="02020603050405020304" pitchFamily="18" charset="0"/>
              </a:rPr>
              <a:t> </a:t>
            </a:r>
            <a:r>
              <a:rPr lang="en-US" altLang="en-US" sz="2500">
                <a:solidFill>
                  <a:schemeClr val="accent6">
                    <a:lumMod val="50000"/>
                  </a:schemeClr>
                </a:solidFill>
                <a:latin typeface="Tw Cen MT" panose="020B0602020104020603" pitchFamily="34" charset="0"/>
                <a:cs typeface="Times New Roman" panose="02020603050405020304" pitchFamily="18" charset="0"/>
              </a:rPr>
              <a:t>Review:</a:t>
            </a:r>
            <a:r>
              <a:rPr lang="en-US" altLang="en-US" sz="2500" b="1">
                <a:solidFill>
                  <a:schemeClr val="accent6">
                    <a:lumMod val="50000"/>
                  </a:schemeClr>
                </a:solidFill>
                <a:latin typeface="Tw Cen MT" panose="020B0602020104020603" pitchFamily="34" charset="0"/>
                <a:cs typeface="Times New Roman" panose="02020603050405020304" pitchFamily="18" charset="0"/>
              </a:rPr>
              <a:t> </a:t>
            </a:r>
            <a:r>
              <a:rPr lang="en-US" altLang="en-US" sz="2500">
                <a:solidFill>
                  <a:schemeClr val="accent6">
                    <a:lumMod val="50000"/>
                  </a:schemeClr>
                </a:solidFill>
                <a:latin typeface="Tw Cen MT" panose="020B0602020104020603" pitchFamily="34" charset="0"/>
                <a:cs typeface="Times New Roman" panose="02020603050405020304" pitchFamily="18" charset="0"/>
              </a:rPr>
              <a:t>the theme of belonging, the design of   </a:t>
            </a:r>
            <a:br>
              <a:rPr lang="en-US" altLang="en-US" sz="2500">
                <a:solidFill>
                  <a:schemeClr val="accent6">
                    <a:lumMod val="50000"/>
                  </a:schemeClr>
                </a:solidFill>
                <a:latin typeface="Tw Cen MT" panose="020B0602020104020603" pitchFamily="34" charset="0"/>
                <a:cs typeface="Times New Roman" panose="02020603050405020304" pitchFamily="18" charset="0"/>
              </a:rPr>
            </a:br>
            <a:r>
              <a:rPr lang="en-US" altLang="en-US" sz="2500">
                <a:solidFill>
                  <a:schemeClr val="accent6">
                    <a:lumMod val="50000"/>
                  </a:schemeClr>
                </a:solidFill>
                <a:latin typeface="Tw Cen MT" panose="020B0602020104020603" pitchFamily="34" charset="0"/>
                <a:cs typeface="Times New Roman" panose="02020603050405020304" pitchFamily="18" charset="0"/>
              </a:rPr>
              <a:t>  		arts projects, and the Cohort</a:t>
            </a:r>
            <a:br>
              <a:rPr lang="en-US" altLang="en-US" sz="2500">
                <a:solidFill>
                  <a:schemeClr val="accent6">
                    <a:lumMod val="50000"/>
                  </a:schemeClr>
                </a:solidFill>
                <a:latin typeface="Tw Cen MT" panose="020B0602020104020603" pitchFamily="34" charset="0"/>
                <a:cs typeface="Times New Roman" panose="02020603050405020304" pitchFamily="18" charset="0"/>
              </a:rPr>
            </a:br>
            <a:endParaRPr lang="en-US" altLang="en-US" sz="2500">
              <a:solidFill>
                <a:schemeClr val="accent6">
                  <a:lumMod val="50000"/>
                </a:schemeClr>
              </a:solidFill>
              <a:latin typeface="Tw Cen MT" panose="020B0602020104020603" pitchFamily="34" charset="0"/>
              <a:cs typeface="Times New Roman" panose="02020603050405020304" pitchFamily="18" charset="0"/>
            </a:endParaRPr>
          </a:p>
          <a:p>
            <a:pPr marL="34290" indent="0" algn="ctr">
              <a:buNone/>
            </a:pPr>
            <a:r>
              <a:rPr lang="en-US" altLang="en-US" sz="2700" b="1">
                <a:solidFill>
                  <a:srgbClr val="518AC8"/>
                </a:solidFill>
                <a:latin typeface="Tw Cen MT" panose="020B0602020104020603" pitchFamily="34" charset="0"/>
                <a:cs typeface="Times New Roman" panose="02020603050405020304" pitchFamily="18" charset="0"/>
              </a:rPr>
              <a:t>June 11 – FINAL SESSION FOR OPEN Q&amp;A</a:t>
            </a:r>
            <a:endParaRPr lang="en-US" altLang="en-US" sz="2700">
              <a:solidFill>
                <a:schemeClr val="accent6">
                  <a:lumMod val="50000"/>
                </a:schemeClr>
              </a:solidFill>
              <a:latin typeface="Tw Cen MT" panose="020B0602020104020603" pitchFamily="34" charset="0"/>
              <a:cs typeface="Times New Roman" panose="02020603050405020304" pitchFamily="18" charset="0"/>
            </a:endParaRPr>
          </a:p>
          <a:p>
            <a:endParaRPr lang="en-US"/>
          </a:p>
        </p:txBody>
      </p:sp>
    </p:spTree>
    <p:extLst>
      <p:ext uri="{BB962C8B-B14F-4D97-AF65-F5344CB8AC3E}">
        <p14:creationId xmlns:p14="http://schemas.microsoft.com/office/powerpoint/2010/main" val="28550047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pPr>
              <a:defRPr/>
            </a:pPr>
            <a:r>
              <a:rPr lang="en-US" altLang="en-US" b="1">
                <a:ln w="15875">
                  <a:solidFill>
                    <a:schemeClr val="bg1"/>
                  </a:solidFill>
                </a:ln>
                <a:solidFill>
                  <a:srgbClr val="518AC8"/>
                </a:solidFill>
                <a:effectLst>
                  <a:outerShdw blurRad="50800" dist="38100" dir="2700000" algn="tl" rotWithShape="0">
                    <a:prstClr val="black">
                      <a:alpha val="40000"/>
                    </a:prstClr>
                  </a:outerShdw>
                </a:effectLst>
                <a:latin typeface="Tw Cen MT" panose="020B0602020104020603" pitchFamily="34" charset="0"/>
                <a:cs typeface="Times New Roman" panose="02020603050405020304" pitchFamily="18" charset="0"/>
              </a:rPr>
              <a:t>SCORING AREAS</a:t>
            </a:r>
            <a:endParaRPr lang="en-US" altLang="en-US">
              <a:solidFill>
                <a:srgbClr val="518AC8"/>
              </a:solidFill>
              <a:latin typeface="Tw Cen MT" panose="020B0602020104020603" pitchFamily="34" charset="0"/>
            </a:endParaRPr>
          </a:p>
        </p:txBody>
      </p:sp>
      <p:sp>
        <p:nvSpPr>
          <p:cNvPr id="16389" name="Rectangle 5"/>
          <p:cNvSpPr>
            <a:spLocks noGrp="1" noChangeArrowheads="1"/>
          </p:cNvSpPr>
          <p:nvPr>
            <p:ph sz="half" idx="1"/>
          </p:nvPr>
        </p:nvSpPr>
        <p:spPr>
          <a:xfrm>
            <a:off x="857250" y="1905001"/>
            <a:ext cx="7829550" cy="4343401"/>
          </a:xfrm>
        </p:spPr>
        <p:txBody>
          <a:bodyPr>
            <a:noAutofit/>
          </a:bodyPr>
          <a:lstStyle/>
          <a:p>
            <a:pPr marL="34290" indent="0">
              <a:buNone/>
            </a:pPr>
            <a:r>
              <a:rPr lang="en-US" sz="2200" b="1" i="0" u="none" strike="noStrike" baseline="0">
                <a:solidFill>
                  <a:srgbClr val="518AC8"/>
                </a:solidFill>
                <a:latin typeface="Tw Cen MT" panose="020B0602020104020603" pitchFamily="34" charset="0"/>
              </a:rPr>
              <a:t>ARTS ORGANIZATION AND THE THEME OF BELONGING (30 pts)</a:t>
            </a:r>
          </a:p>
          <a:p>
            <a:pPr marL="34290" indent="0">
              <a:buNone/>
            </a:pPr>
            <a:r>
              <a:rPr lang="en-US" altLang="en-US" sz="1800">
                <a:solidFill>
                  <a:schemeClr val="accent6">
                    <a:lumMod val="50000"/>
                  </a:schemeClr>
                </a:solidFill>
                <a:latin typeface="Tw Cen MT" panose="020B0602020104020603" pitchFamily="34" charset="0"/>
                <a:cs typeface="Times New Roman" panose="02020603050405020304" pitchFamily="18" charset="0"/>
              </a:rPr>
              <a:t>- 	Evidence of the organization’s Cultural Awareness &amp; Inclusivity</a:t>
            </a:r>
          </a:p>
          <a:p>
            <a:pPr marL="34290" indent="0">
              <a:buNone/>
            </a:pPr>
            <a:r>
              <a:rPr lang="en-US" sz="1800" b="0" i="0" u="none" strike="noStrike" baseline="0">
                <a:solidFill>
                  <a:schemeClr val="accent6">
                    <a:lumMod val="50000"/>
                  </a:schemeClr>
                </a:solidFill>
                <a:latin typeface="Arial" panose="020B0604020202020204" pitchFamily="34" charset="0"/>
              </a:rPr>
              <a:t>-	</a:t>
            </a:r>
            <a:r>
              <a:rPr lang="en-US" sz="1800" b="0" i="0" u="none" strike="noStrike" baseline="0">
                <a:solidFill>
                  <a:schemeClr val="accent6">
                    <a:lumMod val="50000"/>
                  </a:schemeClr>
                </a:solidFill>
                <a:latin typeface="Tw Cen MT" panose="020B0602020104020603" pitchFamily="34" charset="0"/>
              </a:rPr>
              <a:t>Quality of the organization’s history of collaboration / collaborative spirit </a:t>
            </a:r>
          </a:p>
          <a:p>
            <a:pPr marL="34290" indent="0">
              <a:buNone/>
            </a:pPr>
            <a:r>
              <a:rPr lang="en-US" sz="1800">
                <a:solidFill>
                  <a:schemeClr val="accent6">
                    <a:lumMod val="50000"/>
                  </a:schemeClr>
                </a:solidFill>
                <a:latin typeface="Arial" panose="020B0604020202020204" pitchFamily="34" charset="0"/>
              </a:rPr>
              <a:t>- 	</a:t>
            </a:r>
            <a:r>
              <a:rPr lang="en-US" sz="1800">
                <a:solidFill>
                  <a:schemeClr val="accent6">
                    <a:lumMod val="50000"/>
                  </a:schemeClr>
                </a:solidFill>
                <a:latin typeface="Tw Cen MT" panose="020B0602020104020603" pitchFamily="34" charset="0"/>
              </a:rPr>
              <a:t>Organization’s Community Engagement and Impact</a:t>
            </a:r>
            <a:r>
              <a:rPr lang="en-US" sz="1800" b="0" i="0" u="none" strike="noStrike" baseline="0">
                <a:solidFill>
                  <a:srgbClr val="000000"/>
                </a:solidFill>
                <a:latin typeface="Tw Cen MT" panose="020B0602020104020603" pitchFamily="34" charset="0"/>
              </a:rPr>
              <a:t>	</a:t>
            </a:r>
            <a:br>
              <a:rPr lang="en-US" sz="1800" b="0" i="0" u="none" strike="noStrike" baseline="0">
                <a:solidFill>
                  <a:srgbClr val="000000"/>
                </a:solidFill>
                <a:latin typeface="Tw Cen MT" panose="020B0602020104020603" pitchFamily="34" charset="0"/>
              </a:rPr>
            </a:br>
            <a:endParaRPr lang="en-US" altLang="en-US" sz="2800" b="1">
              <a:solidFill>
                <a:srgbClr val="518AC8"/>
              </a:solidFill>
              <a:latin typeface="Tw Cen MT" panose="020B0602020104020603" pitchFamily="34" charset="0"/>
              <a:cs typeface="Times New Roman" panose="02020603050405020304" pitchFamily="18" charset="0"/>
            </a:endParaRPr>
          </a:p>
          <a:p>
            <a:pPr marL="0" indent="0">
              <a:buClrTx/>
              <a:buNone/>
            </a:pPr>
            <a:r>
              <a:rPr lang="en-US" altLang="en-US" sz="2200" b="1">
                <a:solidFill>
                  <a:srgbClr val="518AC8"/>
                </a:solidFill>
                <a:latin typeface="Tw Cen MT" panose="020B0602020104020603" pitchFamily="34" charset="0"/>
                <a:cs typeface="Times New Roman" panose="02020603050405020304" pitchFamily="18" charset="0"/>
              </a:rPr>
              <a:t>ABILITY OF ORGANIZATION TO SUSTAIN THE PROJECT (20 pts)</a:t>
            </a:r>
            <a:endParaRPr lang="en-US" altLang="en-US" sz="2200">
              <a:solidFill>
                <a:srgbClr val="518AC8"/>
              </a:solidFill>
              <a:latin typeface="Tw Cen MT" panose="020B0602020104020603" pitchFamily="34" charset="0"/>
              <a:cs typeface="Times New Roman" panose="02020603050405020304" pitchFamily="18" charset="0"/>
            </a:endParaRPr>
          </a:p>
          <a:p>
            <a:pPr marL="457200" indent="-457200">
              <a:buClrTx/>
              <a:buFontTx/>
              <a:buChar char="-"/>
            </a:pPr>
            <a:r>
              <a:rPr lang="en-US" altLang="en-US" sz="1800">
                <a:solidFill>
                  <a:schemeClr val="accent6">
                    <a:lumMod val="50000"/>
                  </a:schemeClr>
                </a:solidFill>
                <a:latin typeface="Tw Cen MT" panose="020B0602020104020603" pitchFamily="34" charset="0"/>
                <a:cs typeface="Times New Roman" panose="02020603050405020304" pitchFamily="18" charset="0"/>
              </a:rPr>
              <a:t>The reliability of the budget for the proposed project </a:t>
            </a:r>
          </a:p>
          <a:p>
            <a:pPr marL="457200" indent="-457200">
              <a:buClrTx/>
              <a:buFontTx/>
              <a:buChar char="-"/>
            </a:pPr>
            <a:r>
              <a:rPr lang="en-US" altLang="en-US" sz="1800">
                <a:solidFill>
                  <a:schemeClr val="accent6">
                    <a:lumMod val="50000"/>
                  </a:schemeClr>
                </a:solidFill>
                <a:latin typeface="Tw Cen MT" panose="020B0602020104020603" pitchFamily="34" charset="0"/>
                <a:cs typeface="Times New Roman" panose="02020603050405020304" pitchFamily="18" charset="0"/>
              </a:rPr>
              <a:t>The reliability of the budget narrative</a:t>
            </a:r>
          </a:p>
          <a:p>
            <a:pPr marL="457200" indent="-457200">
              <a:buClrTx/>
              <a:buFontTx/>
              <a:buChar char="-"/>
            </a:pPr>
            <a:r>
              <a:rPr lang="en-US" altLang="en-US" sz="1800">
                <a:solidFill>
                  <a:schemeClr val="accent6">
                    <a:lumMod val="50000"/>
                  </a:schemeClr>
                </a:solidFill>
                <a:latin typeface="Tw Cen MT" panose="020B0602020104020603" pitchFamily="34" charset="0"/>
                <a:cs typeface="Times New Roman" panose="02020603050405020304" pitchFamily="18" charset="0"/>
              </a:rPr>
              <a:t>The organization’s preparedness for a funding reduction &amp; innovation / creativity of response </a:t>
            </a:r>
          </a:p>
          <a:p>
            <a:pPr marL="0" indent="0">
              <a:buClrTx/>
              <a:buNone/>
            </a:pPr>
            <a:endParaRPr lang="en-US" altLang="en-US" sz="2800" b="1">
              <a:solidFill>
                <a:schemeClr val="accent6">
                  <a:lumMod val="50000"/>
                </a:schemeClr>
              </a:solidFill>
              <a:latin typeface="Tw Cen MT" panose="020B0602020104020603" pitchFamily="34" charset="0"/>
              <a:cs typeface="Times New Roman" panose="02020603050405020304" pitchFamily="18" charset="0"/>
            </a:endParaRPr>
          </a:p>
        </p:txBody>
      </p:sp>
    </p:spTree>
    <p:extLst>
      <p:ext uri="{BB962C8B-B14F-4D97-AF65-F5344CB8AC3E}">
        <p14:creationId xmlns:p14="http://schemas.microsoft.com/office/powerpoint/2010/main" val="4171612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43CC7-3569-B9D5-9E12-9A61A4A0AC3A}"/>
              </a:ext>
            </a:extLst>
          </p:cNvPr>
          <p:cNvSpPr>
            <a:spLocks noGrp="1"/>
          </p:cNvSpPr>
          <p:nvPr>
            <p:ph type="title"/>
          </p:nvPr>
        </p:nvSpPr>
        <p:spPr>
          <a:xfrm>
            <a:off x="857250" y="609600"/>
            <a:ext cx="7406640" cy="990600"/>
          </a:xfrm>
        </p:spPr>
        <p:txBody>
          <a:bodyPr/>
          <a:lstStyle/>
          <a:p>
            <a:r>
              <a:rPr lang="en-US" altLang="en-US" b="1">
                <a:ln w="15875">
                  <a:solidFill>
                    <a:schemeClr val="bg1"/>
                  </a:solidFill>
                </a:ln>
                <a:solidFill>
                  <a:srgbClr val="518AC8"/>
                </a:solidFill>
                <a:effectLst>
                  <a:outerShdw blurRad="50800" dist="38100" dir="2700000" algn="tl" rotWithShape="0">
                    <a:prstClr val="black">
                      <a:alpha val="40000"/>
                    </a:prstClr>
                  </a:outerShdw>
                </a:effectLst>
                <a:latin typeface="Tw Cen MT" panose="020B0602020104020603" pitchFamily="34" charset="0"/>
                <a:cs typeface="Times New Roman" panose="02020603050405020304" pitchFamily="18" charset="0"/>
              </a:rPr>
              <a:t>SCORING AREAS continued…</a:t>
            </a:r>
            <a:endParaRPr lang="en-US"/>
          </a:p>
        </p:txBody>
      </p:sp>
      <p:sp>
        <p:nvSpPr>
          <p:cNvPr id="3" name="Content Placeholder 2">
            <a:extLst>
              <a:ext uri="{FF2B5EF4-FFF2-40B4-BE49-F238E27FC236}">
                <a16:creationId xmlns:a16="http://schemas.microsoft.com/office/drawing/2014/main" id="{225316F5-498C-BF86-0252-37D625522665}"/>
              </a:ext>
            </a:extLst>
          </p:cNvPr>
          <p:cNvSpPr>
            <a:spLocks noGrp="1"/>
          </p:cNvSpPr>
          <p:nvPr>
            <p:ph idx="1"/>
          </p:nvPr>
        </p:nvSpPr>
        <p:spPr>
          <a:xfrm>
            <a:off x="857252" y="1524000"/>
            <a:ext cx="7404653" cy="4572000"/>
          </a:xfrm>
        </p:spPr>
        <p:txBody>
          <a:bodyPr>
            <a:normAutofit lnSpcReduction="10000"/>
          </a:bodyPr>
          <a:lstStyle/>
          <a:p>
            <a:pPr marL="0" indent="0">
              <a:buClrTx/>
              <a:buNone/>
            </a:pPr>
            <a:r>
              <a:rPr lang="en-US" altLang="en-US" sz="2800" b="1">
                <a:solidFill>
                  <a:srgbClr val="518AC8"/>
                </a:solidFill>
                <a:latin typeface="Tw Cen MT" panose="020B0602020104020603" pitchFamily="34" charset="0"/>
                <a:cs typeface="Times New Roman" panose="02020603050405020304" pitchFamily="18" charset="0"/>
              </a:rPr>
              <a:t>THE PROPOSED ARTISTIC PROJECT  (50 pts)</a:t>
            </a:r>
          </a:p>
          <a:p>
            <a:pPr marL="342900" indent="-342900">
              <a:buClrTx/>
              <a:buFontTx/>
              <a:buChar char="-"/>
            </a:pPr>
            <a:r>
              <a:rPr lang="en-US" altLang="en-US" sz="2000">
                <a:solidFill>
                  <a:schemeClr val="accent6">
                    <a:lumMod val="50000"/>
                  </a:schemeClr>
                </a:solidFill>
                <a:latin typeface="Tw Cen MT" panose="020B0602020104020603" pitchFamily="34" charset="0"/>
                <a:cs typeface="Times New Roman" panose="02020603050405020304" pitchFamily="18" charset="0"/>
              </a:rPr>
              <a:t>Reliability of the proposed project timeline </a:t>
            </a:r>
          </a:p>
          <a:p>
            <a:pPr marL="342900" indent="-342900">
              <a:buClrTx/>
              <a:buFontTx/>
              <a:buChar char="-"/>
            </a:pPr>
            <a:r>
              <a:rPr lang="en-US" altLang="en-US">
                <a:solidFill>
                  <a:schemeClr val="accent6">
                    <a:lumMod val="50000"/>
                  </a:schemeClr>
                </a:solidFill>
                <a:latin typeface="Tw Cen MT" panose="020B0602020104020603" pitchFamily="34" charset="0"/>
                <a:cs typeface="Times New Roman" panose="02020603050405020304" pitchFamily="18" charset="0"/>
              </a:rPr>
              <a:t>Quality of organization’s audience awareness and engagement</a:t>
            </a:r>
          </a:p>
          <a:p>
            <a:pPr marL="342900" indent="-342900">
              <a:buClrTx/>
              <a:buFontTx/>
              <a:buChar char="-"/>
            </a:pPr>
            <a:r>
              <a:rPr lang="en-US" altLang="en-US" sz="2000">
                <a:solidFill>
                  <a:schemeClr val="accent6">
                    <a:lumMod val="50000"/>
                  </a:schemeClr>
                </a:solidFill>
                <a:latin typeface="Tw Cen MT" panose="020B0602020104020603" pitchFamily="34" charset="0"/>
                <a:cs typeface="Times New Roman" panose="02020603050405020304" pitchFamily="18" charset="0"/>
              </a:rPr>
              <a:t>The reciprocal nature of the proposed artistic project goals – in    </a:t>
            </a:r>
            <a:br>
              <a:rPr lang="en-US" altLang="en-US" sz="2000">
                <a:solidFill>
                  <a:schemeClr val="accent6">
                    <a:lumMod val="50000"/>
                  </a:schemeClr>
                </a:solidFill>
                <a:latin typeface="Tw Cen MT" panose="020B0602020104020603" pitchFamily="34" charset="0"/>
                <a:cs typeface="Times New Roman" panose="02020603050405020304" pitchFamily="18" charset="0"/>
              </a:rPr>
            </a:br>
            <a:r>
              <a:rPr lang="en-US" altLang="en-US" sz="2000">
                <a:solidFill>
                  <a:schemeClr val="accent6">
                    <a:lumMod val="50000"/>
                  </a:schemeClr>
                </a:solidFill>
                <a:latin typeface="Tw Cen MT" panose="020B0602020104020603" pitchFamily="34" charset="0"/>
                <a:cs typeface="Times New Roman" panose="02020603050405020304" pitchFamily="18" charset="0"/>
              </a:rPr>
              <a:t> 	response to intended audience </a:t>
            </a:r>
          </a:p>
          <a:p>
            <a:pPr marL="342900" indent="-342900">
              <a:buClrTx/>
              <a:buFontTx/>
              <a:buChar char="-"/>
            </a:pPr>
            <a:r>
              <a:rPr lang="en-US" altLang="en-US" sz="2000">
                <a:solidFill>
                  <a:schemeClr val="accent6">
                    <a:lumMod val="50000"/>
                  </a:schemeClr>
                </a:solidFill>
                <a:latin typeface="Tw Cen MT" panose="020B0602020104020603" pitchFamily="34" charset="0"/>
                <a:cs typeface="Times New Roman" panose="02020603050405020304" pitchFamily="18" charset="0"/>
              </a:rPr>
              <a:t>The ability to create an invitational environment surrounding the project</a:t>
            </a:r>
          </a:p>
          <a:p>
            <a:pPr marL="342900" indent="-342900">
              <a:buClrTx/>
              <a:buFontTx/>
              <a:buChar char="-"/>
            </a:pPr>
            <a:r>
              <a:rPr lang="en-US" altLang="en-US" sz="2000">
                <a:solidFill>
                  <a:schemeClr val="accent6">
                    <a:lumMod val="50000"/>
                  </a:schemeClr>
                </a:solidFill>
                <a:latin typeface="Tw Cen MT" panose="020B0602020104020603" pitchFamily="34" charset="0"/>
                <a:cs typeface="Times New Roman" panose="02020603050405020304" pitchFamily="18" charset="0"/>
              </a:rPr>
              <a:t>The community outreach provided through marketing and promotion</a:t>
            </a:r>
          </a:p>
          <a:p>
            <a:pPr marL="342900" indent="-342900">
              <a:buClrTx/>
              <a:buFontTx/>
              <a:buChar char="-"/>
            </a:pPr>
            <a:r>
              <a:rPr lang="en-US" altLang="en-US">
                <a:solidFill>
                  <a:schemeClr val="accent6">
                    <a:lumMod val="50000"/>
                  </a:schemeClr>
                </a:solidFill>
                <a:latin typeface="Tw Cen MT" panose="020B0602020104020603" pitchFamily="34" charset="0"/>
                <a:cs typeface="Times New Roman" panose="02020603050405020304" pitchFamily="18" charset="0"/>
              </a:rPr>
              <a:t>The qualifications of the artistic or educational leadership and vision to bring the project to completion </a:t>
            </a:r>
          </a:p>
          <a:p>
            <a:pPr marL="342900" indent="-342900">
              <a:buClrTx/>
              <a:buFontTx/>
              <a:buChar char="-"/>
            </a:pPr>
            <a:r>
              <a:rPr lang="en-US" altLang="en-US" sz="2000">
                <a:solidFill>
                  <a:schemeClr val="accent6">
                    <a:lumMod val="50000"/>
                  </a:schemeClr>
                </a:solidFill>
                <a:latin typeface="Tw Cen MT" panose="020B0602020104020603" pitchFamily="34" charset="0"/>
                <a:cs typeface="Times New Roman" panose="02020603050405020304" pitchFamily="18" charset="0"/>
              </a:rPr>
              <a:t>The overall quality of the project and </a:t>
            </a:r>
            <a:r>
              <a:rPr lang="en-US" altLang="en-US">
                <a:solidFill>
                  <a:schemeClr val="accent6">
                    <a:lumMod val="50000"/>
                  </a:schemeClr>
                </a:solidFill>
                <a:latin typeface="Tw Cen MT" panose="020B0602020104020603" pitchFamily="34" charset="0"/>
                <a:cs typeface="Times New Roman" panose="02020603050405020304" pitchFamily="18" charset="0"/>
              </a:rPr>
              <a:t>how well it engages with, and even enacts the theme of b</a:t>
            </a:r>
            <a:r>
              <a:rPr lang="en-US" altLang="en-US" sz="2000">
                <a:solidFill>
                  <a:schemeClr val="accent6">
                    <a:lumMod val="50000"/>
                  </a:schemeClr>
                </a:solidFill>
                <a:latin typeface="Tw Cen MT" panose="020B0602020104020603" pitchFamily="34" charset="0"/>
                <a:cs typeface="Times New Roman" panose="02020603050405020304" pitchFamily="18" charset="0"/>
              </a:rPr>
              <a:t>elonging at each stage of the project’s implementation </a:t>
            </a:r>
          </a:p>
          <a:p>
            <a:pPr marL="34290" indent="0">
              <a:buNone/>
            </a:pPr>
            <a:endParaRPr lang="en-US"/>
          </a:p>
        </p:txBody>
      </p:sp>
    </p:spTree>
    <p:extLst>
      <p:ext uri="{BB962C8B-B14F-4D97-AF65-F5344CB8AC3E}">
        <p14:creationId xmlns:p14="http://schemas.microsoft.com/office/powerpoint/2010/main" val="17860761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F0C9A-D03E-8E46-9B54-BC8E4A4DD538}"/>
              </a:ext>
            </a:extLst>
          </p:cNvPr>
          <p:cNvSpPr>
            <a:spLocks noGrp="1"/>
          </p:cNvSpPr>
          <p:nvPr>
            <p:ph type="title"/>
          </p:nvPr>
        </p:nvSpPr>
        <p:spPr/>
        <p:txBody>
          <a:bodyPr/>
          <a:lstStyle/>
          <a:p>
            <a:r>
              <a:rPr lang="en-US" altLang="en-US" b="1">
                <a:ln w="15875">
                  <a:solidFill>
                    <a:schemeClr val="bg1"/>
                  </a:solidFill>
                </a:ln>
                <a:solidFill>
                  <a:srgbClr val="518AC8"/>
                </a:solidFill>
                <a:effectLst>
                  <a:outerShdw blurRad="50800" dist="38100" dir="2700000" algn="tl" rotWithShape="0">
                    <a:prstClr val="black">
                      <a:alpha val="40000"/>
                    </a:prstClr>
                  </a:outerShdw>
                </a:effectLst>
                <a:latin typeface="Tw Cen MT" panose="020B0602020104020603" pitchFamily="34" charset="0"/>
                <a:cs typeface="Times New Roman" panose="02020603050405020304" pitchFamily="18" charset="0"/>
              </a:rPr>
              <a:t>IN CLOSING… </a:t>
            </a:r>
            <a:endParaRPr lang="en-US"/>
          </a:p>
        </p:txBody>
      </p:sp>
      <p:sp>
        <p:nvSpPr>
          <p:cNvPr id="3" name="Content Placeholder 2">
            <a:extLst>
              <a:ext uri="{FF2B5EF4-FFF2-40B4-BE49-F238E27FC236}">
                <a16:creationId xmlns:a16="http://schemas.microsoft.com/office/drawing/2014/main" id="{160F36BE-EB00-46F0-808B-DA584FEE4205}"/>
              </a:ext>
            </a:extLst>
          </p:cNvPr>
          <p:cNvSpPr>
            <a:spLocks noGrp="1"/>
          </p:cNvSpPr>
          <p:nvPr>
            <p:ph idx="1"/>
          </p:nvPr>
        </p:nvSpPr>
        <p:spPr>
          <a:xfrm>
            <a:off x="857252" y="1752600"/>
            <a:ext cx="7404653" cy="4343400"/>
          </a:xfrm>
        </p:spPr>
        <p:txBody>
          <a:bodyPr>
            <a:normAutofit fontScale="85000" lnSpcReduction="10000"/>
          </a:bodyPr>
          <a:lstStyle/>
          <a:p>
            <a:pPr marL="34290" indent="0">
              <a:buNone/>
            </a:pPr>
            <a:r>
              <a:rPr lang="en-US"/>
              <a:t>1. </a:t>
            </a:r>
            <a:r>
              <a:rPr lang="en-US">
                <a:solidFill>
                  <a:schemeClr val="accent6">
                    <a:lumMod val="50000"/>
                  </a:schemeClr>
                </a:solidFill>
              </a:rPr>
              <a:t>Shift toward equity grantmaking – participatory, transparent, accessible system of reciprocity between a community and the arts (artists and arts organizations) in their neighborhood and region, with the grantor working as a support to the fruitful relationship between the two parties. </a:t>
            </a:r>
            <a:br>
              <a:rPr lang="en-US">
                <a:solidFill>
                  <a:schemeClr val="accent6">
                    <a:lumMod val="50000"/>
                  </a:schemeClr>
                </a:solidFill>
              </a:rPr>
            </a:br>
            <a:endParaRPr lang="en-US">
              <a:solidFill>
                <a:schemeClr val="accent6">
                  <a:lumMod val="50000"/>
                </a:schemeClr>
              </a:solidFill>
            </a:endParaRPr>
          </a:p>
          <a:p>
            <a:pPr marL="34290" indent="0">
              <a:buNone/>
            </a:pPr>
            <a:r>
              <a:rPr lang="en-US">
                <a:solidFill>
                  <a:srgbClr val="518AC8"/>
                </a:solidFill>
              </a:rPr>
              <a:t>2. </a:t>
            </a:r>
            <a:r>
              <a:rPr lang="en-US">
                <a:solidFill>
                  <a:schemeClr val="accent6">
                    <a:lumMod val="50000"/>
                  </a:schemeClr>
                </a:solidFill>
              </a:rPr>
              <a:t>Culture Works renamed the grantmaking program to </a:t>
            </a:r>
            <a:r>
              <a:rPr lang="en-US" b="1">
                <a:solidFill>
                  <a:schemeClr val="accent6">
                    <a:lumMod val="50000"/>
                  </a:schemeClr>
                </a:solidFill>
              </a:rPr>
              <a:t>grantmaking</a:t>
            </a:r>
            <a:r>
              <a:rPr lang="en-US">
                <a:solidFill>
                  <a:schemeClr val="accent6">
                    <a:lumMod val="50000"/>
                  </a:schemeClr>
                </a:solidFill>
              </a:rPr>
              <a:t> </a:t>
            </a:r>
            <a:r>
              <a:rPr lang="en-US" b="1">
                <a:solidFill>
                  <a:schemeClr val="accent6">
                    <a:lumMod val="50000"/>
                  </a:schemeClr>
                </a:solidFill>
              </a:rPr>
              <a:t>&amp; impact </a:t>
            </a:r>
            <a:r>
              <a:rPr lang="en-US" i="1">
                <a:solidFill>
                  <a:schemeClr val="accent6">
                    <a:lumMod val="50000"/>
                  </a:schemeClr>
                </a:solidFill>
              </a:rPr>
              <a:t>because</a:t>
            </a:r>
            <a:r>
              <a:rPr lang="en-US">
                <a:solidFill>
                  <a:schemeClr val="accent6">
                    <a:lumMod val="50000"/>
                  </a:schemeClr>
                </a:solidFill>
              </a:rPr>
              <a:t> we see equity grantmaking as an extension of our arts advocacy work at the local, state, and national level. Culture Works grantmaking has intensified its commitment to providing support to all applicants as they explore their artform and professionalize in their practice. </a:t>
            </a:r>
            <a:br>
              <a:rPr lang="en-US">
                <a:solidFill>
                  <a:schemeClr val="accent6">
                    <a:lumMod val="50000"/>
                  </a:schemeClr>
                </a:solidFill>
              </a:rPr>
            </a:br>
            <a:br>
              <a:rPr lang="en-US">
                <a:solidFill>
                  <a:schemeClr val="accent6">
                    <a:lumMod val="50000"/>
                  </a:schemeClr>
                </a:solidFill>
              </a:rPr>
            </a:br>
            <a:r>
              <a:rPr lang="en-US">
                <a:solidFill>
                  <a:schemeClr val="accent6">
                    <a:lumMod val="50000"/>
                  </a:schemeClr>
                </a:solidFill>
              </a:rPr>
              <a:t>The support we offer applicants and grantees, as such, is meant to raise an artist’s or arts organization’s confidence as they grow toward applying for larger grants at the state and national level. </a:t>
            </a:r>
            <a:br>
              <a:rPr lang="en-US">
                <a:solidFill>
                  <a:schemeClr val="accent6">
                    <a:lumMod val="50000"/>
                  </a:schemeClr>
                </a:solidFill>
              </a:rPr>
            </a:br>
            <a:endParaRPr lang="en-US">
              <a:solidFill>
                <a:schemeClr val="accent6">
                  <a:lumMod val="50000"/>
                </a:schemeClr>
              </a:solidFill>
            </a:endParaRPr>
          </a:p>
          <a:p>
            <a:pPr marL="34290" indent="0">
              <a:buNone/>
            </a:pPr>
            <a:r>
              <a:rPr lang="en-US">
                <a:solidFill>
                  <a:srgbClr val="518AC8"/>
                </a:solidFill>
              </a:rPr>
              <a:t>3. </a:t>
            </a:r>
            <a:r>
              <a:rPr lang="en-US">
                <a:solidFill>
                  <a:schemeClr val="accent6">
                    <a:lumMod val="50000"/>
                  </a:schemeClr>
                </a:solidFill>
              </a:rPr>
              <a:t>For this reason, we hope you will consider joining us as a member of a voluntary cohort. Members, working together, have the power to break down walls between our respective organizations, artforms, neighborhoods, and other cultural barriers to the collaborative spirit that informs the arts. </a:t>
            </a:r>
            <a:endParaRPr lang="en-US">
              <a:solidFill>
                <a:srgbClr val="518AC8"/>
              </a:solidFill>
            </a:endParaRPr>
          </a:p>
          <a:p>
            <a:pPr marL="491490" indent="-457200">
              <a:buAutoNum type="arabicPeriod"/>
            </a:pPr>
            <a:endParaRPr lang="en-US"/>
          </a:p>
        </p:txBody>
      </p:sp>
    </p:spTree>
    <p:extLst>
      <p:ext uri="{BB962C8B-B14F-4D97-AF65-F5344CB8AC3E}">
        <p14:creationId xmlns:p14="http://schemas.microsoft.com/office/powerpoint/2010/main" val="27169489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a:extLst>
              <a:ext uri="{FF2B5EF4-FFF2-40B4-BE49-F238E27FC236}">
                <a16:creationId xmlns:a16="http://schemas.microsoft.com/office/drawing/2014/main" id="{08F27650-67A3-432D-959B-9F73795F3867}"/>
              </a:ext>
            </a:extLst>
          </p:cNvPr>
          <p:cNvSpPr>
            <a:spLocks noGrp="1" noChangeArrowheads="1"/>
          </p:cNvSpPr>
          <p:nvPr>
            <p:ph type="title"/>
          </p:nvPr>
        </p:nvSpPr>
        <p:spPr>
          <a:xfrm>
            <a:off x="0" y="624840"/>
            <a:ext cx="9144000" cy="1356360"/>
          </a:xfrm>
        </p:spPr>
        <p:txBody>
          <a:bodyPr>
            <a:normAutofit/>
          </a:bodyPr>
          <a:lstStyle/>
          <a:p>
            <a:pPr algn="ctr">
              <a:defRPr/>
            </a:pPr>
            <a:r>
              <a:rPr lang="en-US" altLang="en-US" b="1">
                <a:ln w="15875">
                  <a:solidFill>
                    <a:schemeClr val="bg1"/>
                  </a:solidFill>
                </a:ln>
                <a:solidFill>
                  <a:srgbClr val="518AC8"/>
                </a:solidFill>
                <a:effectLst>
                  <a:outerShdw blurRad="50800" dist="38100" dir="2700000" algn="tl" rotWithShape="0">
                    <a:prstClr val="black">
                      <a:alpha val="40000"/>
                    </a:prstClr>
                  </a:outerShdw>
                </a:effectLst>
                <a:latin typeface="Tw Cen MT" panose="020B0602020104020603" pitchFamily="34" charset="0"/>
                <a:cs typeface="Times New Roman" panose="02020603050405020304" pitchFamily="18" charset="0"/>
              </a:rPr>
              <a:t>Questions? Comments?</a:t>
            </a:r>
            <a:endParaRPr lang="en-US" altLang="en-US">
              <a:solidFill>
                <a:srgbClr val="518AC8"/>
              </a:solidFill>
              <a:latin typeface="Tw Cen MT" panose="020B0602020104020603" pitchFamily="34" charset="0"/>
            </a:endParaRPr>
          </a:p>
        </p:txBody>
      </p:sp>
      <p:sp>
        <p:nvSpPr>
          <p:cNvPr id="2" name="TextBox 1">
            <a:extLst>
              <a:ext uri="{FF2B5EF4-FFF2-40B4-BE49-F238E27FC236}">
                <a16:creationId xmlns:a16="http://schemas.microsoft.com/office/drawing/2014/main" id="{47972E05-036F-19A6-4941-A70EDE6B1A81}"/>
              </a:ext>
            </a:extLst>
          </p:cNvPr>
          <p:cNvSpPr txBox="1"/>
          <p:nvPr/>
        </p:nvSpPr>
        <p:spPr>
          <a:xfrm>
            <a:off x="1447800" y="2198873"/>
            <a:ext cx="6248400" cy="3356816"/>
          </a:xfrm>
          <a:prstGeom prst="rect">
            <a:avLst/>
          </a:prstGeom>
          <a:noFill/>
        </p:spPr>
        <p:txBody>
          <a:bodyPr wrap="square" rtlCol="0">
            <a:spAutoFit/>
          </a:bodyPr>
          <a:lstStyle/>
          <a:p>
            <a:pPr algn="ctr">
              <a:lnSpc>
                <a:spcPct val="150000"/>
              </a:lnSpc>
            </a:pPr>
            <a:r>
              <a:rPr lang="en-US" sz="2400" b="1">
                <a:solidFill>
                  <a:schemeClr val="accent6">
                    <a:lumMod val="50000"/>
                  </a:schemeClr>
                </a:solidFill>
                <a:latin typeface="Tw Cen MT" panose="020B0602020104020603" pitchFamily="34" charset="0"/>
              </a:rPr>
              <a:t>REN (Rachel Evans Nead, Ph.D.)</a:t>
            </a:r>
          </a:p>
          <a:p>
            <a:pPr algn="ctr">
              <a:lnSpc>
                <a:spcPct val="150000"/>
              </a:lnSpc>
            </a:pPr>
            <a:r>
              <a:rPr lang="en-US" sz="2400" b="1">
                <a:solidFill>
                  <a:schemeClr val="accent6">
                    <a:lumMod val="50000"/>
                  </a:schemeClr>
                </a:solidFill>
                <a:latin typeface="Tw Cen MT" panose="020B0602020104020603" pitchFamily="34" charset="0"/>
              </a:rPr>
              <a:t>Director of Grantmaking and Impact</a:t>
            </a:r>
          </a:p>
          <a:p>
            <a:pPr algn="ctr">
              <a:lnSpc>
                <a:spcPct val="150000"/>
              </a:lnSpc>
            </a:pPr>
            <a:r>
              <a:rPr lang="en-US" sz="2400" b="1">
                <a:solidFill>
                  <a:schemeClr val="accent6">
                    <a:lumMod val="50000"/>
                  </a:schemeClr>
                </a:solidFill>
                <a:latin typeface="Tw Cen MT" panose="020B0602020104020603" pitchFamily="34" charset="0"/>
              </a:rPr>
              <a:t>Culture Works</a:t>
            </a:r>
          </a:p>
          <a:p>
            <a:pPr algn="ctr">
              <a:lnSpc>
                <a:spcPct val="150000"/>
              </a:lnSpc>
            </a:pPr>
            <a:r>
              <a:rPr lang="en-US" sz="2400" b="1">
                <a:solidFill>
                  <a:schemeClr val="accent6">
                    <a:lumMod val="50000"/>
                  </a:schemeClr>
                </a:solidFill>
                <a:latin typeface="Tw Cen MT" panose="020B0602020104020603" pitchFamily="34" charset="0"/>
                <a:hlinkClick r:id="rId3"/>
              </a:rPr>
              <a:t>ren@cultureworks.org</a:t>
            </a:r>
            <a:endParaRPr lang="en-US" sz="2400" b="1">
              <a:solidFill>
                <a:schemeClr val="accent6">
                  <a:lumMod val="50000"/>
                </a:schemeClr>
              </a:solidFill>
              <a:latin typeface="Tw Cen MT" panose="020B0602020104020603" pitchFamily="34" charset="0"/>
            </a:endParaRPr>
          </a:p>
          <a:p>
            <a:pPr algn="ctr">
              <a:lnSpc>
                <a:spcPct val="150000"/>
              </a:lnSpc>
            </a:pPr>
            <a:r>
              <a:rPr lang="en-US" sz="2400" b="1">
                <a:solidFill>
                  <a:schemeClr val="accent6">
                    <a:lumMod val="50000"/>
                  </a:schemeClr>
                </a:solidFill>
                <a:latin typeface="Tw Cen MT" panose="020B0602020104020603" pitchFamily="34" charset="0"/>
              </a:rPr>
              <a:t>Book an appointment through </a:t>
            </a:r>
            <a:br>
              <a:rPr lang="en-US" sz="2400" b="1">
                <a:solidFill>
                  <a:schemeClr val="accent6">
                    <a:lumMod val="50000"/>
                  </a:schemeClr>
                </a:solidFill>
                <a:latin typeface="Tw Cen MT" panose="020B0602020104020603" pitchFamily="34" charset="0"/>
              </a:rPr>
            </a:br>
            <a:r>
              <a:rPr lang="en-US" sz="2400" b="1">
                <a:solidFill>
                  <a:schemeClr val="accent6">
                    <a:lumMod val="50000"/>
                  </a:schemeClr>
                </a:solidFill>
                <a:latin typeface="Tw Cen MT" panose="020B0602020104020603" pitchFamily="34" charset="0"/>
                <a:hlinkClick r:id="rId4"/>
              </a:rPr>
              <a:t>Microsoft Bookings!</a:t>
            </a:r>
            <a:endParaRPr lang="en-US" sz="2400" b="1">
              <a:solidFill>
                <a:schemeClr val="accent6">
                  <a:lumMod val="50000"/>
                </a:schemeClr>
              </a:solidFill>
              <a:latin typeface="Tw Cen MT" panose="020B0602020104020603" pitchFamily="34" charset="0"/>
            </a:endParaRPr>
          </a:p>
        </p:txBody>
      </p:sp>
    </p:spTree>
    <p:extLst>
      <p:ext uri="{BB962C8B-B14F-4D97-AF65-F5344CB8AC3E}">
        <p14:creationId xmlns:p14="http://schemas.microsoft.com/office/powerpoint/2010/main" val="3349500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F9AAF3C-1AF5-436F-B307-354FF674E3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3025766"/>
            <a:ext cx="3150069" cy="3150069"/>
          </a:xfrm>
          <a:prstGeom prst="rect">
            <a:avLst/>
          </a:prstGeom>
        </p:spPr>
      </p:pic>
      <p:pic>
        <p:nvPicPr>
          <p:cNvPr id="2" name="Picture 1">
            <a:extLst>
              <a:ext uri="{FF2B5EF4-FFF2-40B4-BE49-F238E27FC236}">
                <a16:creationId xmlns:a16="http://schemas.microsoft.com/office/drawing/2014/main" id="{EC76D9DF-AFA3-A7A0-F335-022C79731A30}"/>
              </a:ext>
            </a:extLst>
          </p:cNvPr>
          <p:cNvPicPr>
            <a:picLocks noChangeAspect="1"/>
          </p:cNvPicPr>
          <p:nvPr/>
        </p:nvPicPr>
        <p:blipFill>
          <a:blip r:embed="rId4"/>
          <a:stretch>
            <a:fillRect/>
          </a:stretch>
        </p:blipFill>
        <p:spPr>
          <a:xfrm>
            <a:off x="2570911" y="1718623"/>
            <a:ext cx="4002178" cy="1093278"/>
          </a:xfrm>
          <a:prstGeom prst="rect">
            <a:avLst/>
          </a:prstGeom>
        </p:spPr>
      </p:pic>
      <p:sp>
        <p:nvSpPr>
          <p:cNvPr id="4" name="TextBox 3">
            <a:extLst>
              <a:ext uri="{FF2B5EF4-FFF2-40B4-BE49-F238E27FC236}">
                <a16:creationId xmlns:a16="http://schemas.microsoft.com/office/drawing/2014/main" id="{E3AA84B7-F544-6BBB-ADD9-D0F83C5459CB}"/>
              </a:ext>
            </a:extLst>
          </p:cNvPr>
          <p:cNvSpPr txBox="1"/>
          <p:nvPr/>
        </p:nvSpPr>
        <p:spPr>
          <a:xfrm>
            <a:off x="1347158" y="413066"/>
            <a:ext cx="7413920" cy="1015663"/>
          </a:xfrm>
          <a:prstGeom prst="rect">
            <a:avLst/>
          </a:prstGeom>
          <a:noFill/>
          <a:effectLst>
            <a:outerShdw blurRad="152400" dist="317500" dir="5400000" sx="90000" sy="-19000" rotWithShape="0">
              <a:prstClr val="black">
                <a:alpha val="15000"/>
              </a:prstClr>
            </a:outerShdw>
          </a:effectLst>
        </p:spPr>
        <p:txBody>
          <a:bodyPr wrap="square" rtlCol="0">
            <a:spAutoFit/>
          </a:bodyPr>
          <a:lstStyle/>
          <a:p>
            <a:r>
              <a:rPr lang="en-US" altLang="en-US" sz="6000" b="1" dirty="0">
                <a:ln w="15875">
                  <a:solidFill>
                    <a:schemeClr val="bg1"/>
                  </a:solidFill>
                </a:ln>
                <a:solidFill>
                  <a:srgbClr val="518AC8"/>
                </a:solidFill>
                <a:effectLst>
                  <a:outerShdw blurRad="50800" dist="38100" dir="2700000" algn="tl" rotWithShape="0">
                    <a:prstClr val="black">
                      <a:alpha val="40000"/>
                    </a:prstClr>
                  </a:outerShdw>
                </a:effectLst>
                <a:latin typeface="Tw Cen MT" panose="020B0602020104020603" pitchFamily="34" charset="0"/>
                <a:cs typeface="Times New Roman" panose="02020603050405020304" pitchFamily="18" charset="0"/>
              </a:rPr>
              <a:t>Sources of Funding</a:t>
            </a:r>
            <a:endParaRPr lang="en-US" sz="6000" dirty="0"/>
          </a:p>
        </p:txBody>
      </p:sp>
      <p:pic>
        <p:nvPicPr>
          <p:cNvPr id="5" name="Picture 4" descr="Life After Retirement —The Del Mar Encore Fellows Initiative | Retirees  Association | Wright State University">
            <a:extLst>
              <a:ext uri="{FF2B5EF4-FFF2-40B4-BE49-F238E27FC236}">
                <a16:creationId xmlns:a16="http://schemas.microsoft.com/office/drawing/2014/main" id="{CEE4095A-D1D0-82AC-C2B6-6B1E52EBBEE4}"/>
              </a:ext>
            </a:extLst>
          </p:cNvPr>
          <p:cNvPicPr>
            <a:picLocks noChangeAspect="1"/>
          </p:cNvPicPr>
          <p:nvPr/>
        </p:nvPicPr>
        <p:blipFill>
          <a:blip r:embed="rId5"/>
          <a:stretch>
            <a:fillRect/>
          </a:stretch>
        </p:blipFill>
        <p:spPr>
          <a:xfrm>
            <a:off x="4566250" y="3032184"/>
            <a:ext cx="4712897" cy="3180272"/>
          </a:xfrm>
          <a:prstGeom prst="rect">
            <a:avLst/>
          </a:prstGeom>
        </p:spPr>
      </p:pic>
    </p:spTree>
    <p:extLst>
      <p:ext uri="{BB962C8B-B14F-4D97-AF65-F5344CB8AC3E}">
        <p14:creationId xmlns:p14="http://schemas.microsoft.com/office/powerpoint/2010/main" val="43114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pPr>
              <a:defRPr/>
            </a:pPr>
            <a:r>
              <a:rPr lang="en-US" altLang="en-US" sz="4400" b="1">
                <a:ln w="15875">
                  <a:solidFill>
                    <a:schemeClr val="bg1"/>
                  </a:solidFill>
                </a:ln>
                <a:solidFill>
                  <a:srgbClr val="518AC8"/>
                </a:solidFill>
                <a:effectLst>
                  <a:outerShdw blurRad="50800" dist="38100" dir="2700000" algn="tl" rotWithShape="0">
                    <a:prstClr val="black">
                      <a:alpha val="40000"/>
                    </a:prstClr>
                  </a:outerShdw>
                </a:effectLst>
                <a:latin typeface="Tw Cen MT" panose="020B0602020104020603" pitchFamily="34" charset="0"/>
                <a:cs typeface="Times New Roman" panose="02020603050405020304" pitchFamily="18" charset="0"/>
              </a:rPr>
              <a:t>ORGANIZATION ELIGIBILITY</a:t>
            </a:r>
            <a:endParaRPr lang="en-US" altLang="en-US" sz="4400">
              <a:solidFill>
                <a:srgbClr val="518AC8"/>
              </a:solidFill>
              <a:latin typeface="Tw Cen MT" panose="020B0602020104020603" pitchFamily="34" charset="0"/>
            </a:endParaRPr>
          </a:p>
        </p:txBody>
      </p:sp>
      <p:sp>
        <p:nvSpPr>
          <p:cNvPr id="16389" name="Rectangle 5"/>
          <p:cNvSpPr>
            <a:spLocks noGrp="1" noChangeArrowheads="1"/>
          </p:cNvSpPr>
          <p:nvPr>
            <p:ph idx="1"/>
          </p:nvPr>
        </p:nvSpPr>
        <p:spPr>
          <a:xfrm>
            <a:off x="869749" y="1828800"/>
            <a:ext cx="7404653" cy="4724400"/>
          </a:xfrm>
        </p:spPr>
        <p:txBody>
          <a:bodyPr>
            <a:normAutofit/>
          </a:bodyPr>
          <a:lstStyle/>
          <a:p>
            <a:pPr marL="0" indent="0">
              <a:buClrTx/>
              <a:buNone/>
            </a:pPr>
            <a:r>
              <a:rPr lang="en-US" altLang="en-US" sz="2800">
                <a:solidFill>
                  <a:schemeClr val="accent6">
                    <a:lumMod val="50000"/>
                  </a:schemeClr>
                </a:solidFill>
                <a:latin typeface="Tw Cen MT" panose="020B0602020104020603" pitchFamily="34" charset="0"/>
                <a:cs typeface="Times New Roman" panose="02020603050405020304" pitchFamily="18" charset="0"/>
              </a:rPr>
              <a:t>Open to Art Organizations :</a:t>
            </a:r>
          </a:p>
          <a:p>
            <a:pPr marL="720090" lvl="2" indent="-342900">
              <a:lnSpc>
                <a:spcPct val="150000"/>
              </a:lnSpc>
              <a:buClrTx/>
            </a:pPr>
            <a:r>
              <a:rPr lang="en-US" altLang="en-US" sz="2400">
                <a:solidFill>
                  <a:schemeClr val="accent6">
                    <a:lumMod val="50000"/>
                  </a:schemeClr>
                </a:solidFill>
                <a:latin typeface="Tw Cen MT" panose="020B0602020104020603" pitchFamily="34" charset="0"/>
                <a:cs typeface="Times New Roman" panose="02020603050405020304" pitchFamily="18" charset="0"/>
                <a:hlinkClick r:id="rId3"/>
              </a:rPr>
              <a:t>With 501(c3) nonprofit status and in good standing</a:t>
            </a:r>
            <a:endParaRPr lang="en-US" altLang="en-US" sz="2400">
              <a:solidFill>
                <a:schemeClr val="accent6">
                  <a:lumMod val="50000"/>
                </a:schemeClr>
              </a:solidFill>
              <a:latin typeface="Tw Cen MT" panose="020B0602020104020603" pitchFamily="34" charset="0"/>
              <a:cs typeface="Times New Roman" panose="02020603050405020304" pitchFamily="18" charset="0"/>
            </a:endParaRPr>
          </a:p>
          <a:p>
            <a:pPr marL="720090" lvl="2" indent="-342900">
              <a:lnSpc>
                <a:spcPct val="150000"/>
              </a:lnSpc>
              <a:buClrTx/>
            </a:pPr>
            <a:r>
              <a:rPr lang="en-US" altLang="en-US" sz="2400">
                <a:solidFill>
                  <a:schemeClr val="accent6">
                    <a:lumMod val="50000"/>
                  </a:schemeClr>
                </a:solidFill>
                <a:latin typeface="Tw Cen MT" panose="020B0602020104020603" pitchFamily="34" charset="0"/>
                <a:cs typeface="Times New Roman" panose="02020603050405020304" pitchFamily="18" charset="0"/>
              </a:rPr>
              <a:t>Of any size, age, and budget</a:t>
            </a:r>
          </a:p>
          <a:p>
            <a:pPr marL="720090" lvl="2" indent="-342900">
              <a:lnSpc>
                <a:spcPct val="150000"/>
              </a:lnSpc>
              <a:buClrTx/>
            </a:pPr>
            <a:r>
              <a:rPr lang="en-US" altLang="en-US" sz="2400">
                <a:solidFill>
                  <a:schemeClr val="accent6">
                    <a:lumMod val="50000"/>
                  </a:schemeClr>
                </a:solidFill>
                <a:latin typeface="Tw Cen MT" panose="020B0602020104020603" pitchFamily="34" charset="0"/>
                <a:cs typeface="Times New Roman" panose="02020603050405020304" pitchFamily="18" charset="0"/>
              </a:rPr>
              <a:t>With a registered, active UEI with </a:t>
            </a:r>
            <a:r>
              <a:rPr lang="en-US" altLang="en-US" sz="2400">
                <a:solidFill>
                  <a:schemeClr val="accent6">
                    <a:lumMod val="50000"/>
                  </a:schemeClr>
                </a:solidFill>
                <a:latin typeface="Tw Cen MT" panose="020B0602020104020603" pitchFamily="34" charset="0"/>
                <a:cs typeface="Times New Roman" panose="02020603050405020304" pitchFamily="18" charset="0"/>
                <a:hlinkClick r:id="rId4"/>
              </a:rPr>
              <a:t>SAM.GOV</a:t>
            </a:r>
            <a:endParaRPr lang="en-US" altLang="en-US" sz="2400">
              <a:solidFill>
                <a:schemeClr val="accent6">
                  <a:lumMod val="50000"/>
                </a:schemeClr>
              </a:solidFill>
              <a:latin typeface="Tw Cen MT" panose="020B0602020104020603" pitchFamily="34" charset="0"/>
              <a:cs typeface="Times New Roman" panose="02020603050405020304" pitchFamily="18" charset="0"/>
            </a:endParaRPr>
          </a:p>
          <a:p>
            <a:pPr marL="720090" lvl="2" indent="-342900">
              <a:lnSpc>
                <a:spcPct val="150000"/>
              </a:lnSpc>
              <a:buClrTx/>
            </a:pPr>
            <a:r>
              <a:rPr lang="en-US" sz="2400" b="0" i="0" u="none" strike="noStrike" baseline="0">
                <a:solidFill>
                  <a:srgbClr val="000000"/>
                </a:solidFill>
                <a:latin typeface="Tw Cen MT" panose="020B0602020104020603" pitchFamily="34" charset="0"/>
              </a:rPr>
              <a:t>With a nonprofit incorporation status through the </a:t>
            </a:r>
            <a:r>
              <a:rPr lang="en-US" sz="2400" b="0" i="0" u="none" strike="noStrike" baseline="0">
                <a:solidFill>
                  <a:srgbClr val="0000FF"/>
                </a:solidFill>
                <a:latin typeface="Tw Cen MT" panose="020B0602020104020603" pitchFamily="34" charset="0"/>
                <a:hlinkClick r:id="rId5"/>
              </a:rPr>
              <a:t>Ohio Secretary of State</a:t>
            </a:r>
            <a:r>
              <a:rPr lang="en-US" sz="2400" b="0" i="0" u="none" strike="noStrike" baseline="0">
                <a:solidFill>
                  <a:srgbClr val="0000FF"/>
                </a:solidFill>
                <a:latin typeface="Tw Cen MT" panose="020B0602020104020603" pitchFamily="34" charset="0"/>
              </a:rPr>
              <a:t> </a:t>
            </a:r>
            <a:endParaRPr lang="en-US" sz="1800" b="0" i="0" u="none" strike="noStrike" baseline="0">
              <a:solidFill>
                <a:srgbClr val="0000FF"/>
              </a:solidFill>
              <a:latin typeface="Arial" panose="020B0604020202020204" pitchFamily="34" charset="0"/>
            </a:endParaRPr>
          </a:p>
          <a:p>
            <a:pPr marL="720090" lvl="2" indent="-342900">
              <a:lnSpc>
                <a:spcPct val="150000"/>
              </a:lnSpc>
              <a:buClrTx/>
            </a:pPr>
            <a:r>
              <a:rPr lang="en-US" altLang="en-US" sz="2400">
                <a:solidFill>
                  <a:schemeClr val="accent6">
                    <a:lumMod val="50000"/>
                  </a:schemeClr>
                </a:solidFill>
                <a:latin typeface="Tw Cen MT" panose="020B0602020104020603" pitchFamily="34" charset="0"/>
                <a:cs typeface="Times New Roman" panose="02020603050405020304" pitchFamily="18" charset="0"/>
                <a:hlinkClick r:id="rId6"/>
              </a:rPr>
              <a:t>Licensed to solicit funds in the state of Ohio</a:t>
            </a:r>
            <a:endParaRPr lang="en-US" altLang="en-US" sz="2400">
              <a:solidFill>
                <a:schemeClr val="accent6">
                  <a:lumMod val="50000"/>
                </a:schemeClr>
              </a:solidFill>
              <a:latin typeface="Tw Cen MT" panose="020B0602020104020603" pitchFamily="34" charset="0"/>
              <a:cs typeface="Times New Roman" panose="02020603050405020304" pitchFamily="18" charset="0"/>
            </a:endParaRPr>
          </a:p>
          <a:p>
            <a:pPr marL="720090" lvl="2" indent="-342900">
              <a:lnSpc>
                <a:spcPct val="150000"/>
              </a:lnSpc>
              <a:buClrTx/>
            </a:pPr>
            <a:r>
              <a:rPr lang="en-US" altLang="en-US" sz="2400">
                <a:solidFill>
                  <a:schemeClr val="accent6">
                    <a:lumMod val="50000"/>
                  </a:schemeClr>
                </a:solidFill>
                <a:latin typeface="Tw Cen MT" panose="020B0602020104020603" pitchFamily="34" charset="0"/>
                <a:cs typeface="Times New Roman" panose="02020603050405020304" pitchFamily="18" charset="0"/>
              </a:rPr>
              <a:t>located in a 30-mile radius of Dayton, OH</a:t>
            </a:r>
          </a:p>
          <a:p>
            <a:pPr marL="720090" lvl="2" indent="-342900">
              <a:buClrTx/>
            </a:pPr>
            <a:endParaRPr lang="en-US" altLang="en-US" sz="2000" i="1">
              <a:solidFill>
                <a:schemeClr val="accent6">
                  <a:lumMod val="50000"/>
                </a:schemeClr>
              </a:solidFill>
              <a:latin typeface="Tw Cen MT" panose="020B0602020104020603" pitchFamily="34" charset="0"/>
              <a:cs typeface="Times New Roman" panose="02020603050405020304" pitchFamily="18" charset="0"/>
            </a:endParaRPr>
          </a:p>
          <a:p>
            <a:pPr lvl="2" indent="-171450">
              <a:buClrTx/>
            </a:pPr>
            <a:endParaRPr lang="en-US" altLang="en-US" sz="2400">
              <a:solidFill>
                <a:schemeClr val="accent6">
                  <a:lumMod val="50000"/>
                </a:schemeClr>
              </a:solidFill>
              <a:latin typeface="Tw Cen MT" panose="020B0602020104020603" pitchFamily="34" charset="0"/>
              <a:cs typeface="Times New Roman" panose="02020603050405020304" pitchFamily="18" charset="0"/>
            </a:endParaRPr>
          </a:p>
          <a:p>
            <a:pPr indent="-171450">
              <a:buClrTx/>
            </a:pPr>
            <a:endParaRPr lang="en-US" altLang="en-US" sz="2400">
              <a:solidFill>
                <a:schemeClr val="accent6">
                  <a:lumMod val="50000"/>
                </a:schemeClr>
              </a:solidFill>
              <a:latin typeface="Tw Cen MT" panose="020B0602020104020603" pitchFamily="34" charset="0"/>
              <a:cs typeface="Times New Roman" panose="02020603050405020304" pitchFamily="18" charset="0"/>
            </a:endParaRPr>
          </a:p>
          <a:p>
            <a:pPr indent="-171450">
              <a:buClrTx/>
            </a:pPr>
            <a:endParaRPr lang="en-US" altLang="en-US" sz="2400">
              <a:solidFill>
                <a:schemeClr val="accent6">
                  <a:lumMod val="50000"/>
                </a:schemeClr>
              </a:solidFill>
              <a:latin typeface="Tw Cen MT" panose="020B0602020104020603" pitchFamily="34" charset="0"/>
              <a:cs typeface="Times New Roman" panose="02020603050405020304" pitchFamily="18" charset="0"/>
            </a:endParaRPr>
          </a:p>
          <a:p>
            <a:pPr marL="0" indent="0">
              <a:buClrTx/>
              <a:buNone/>
            </a:pPr>
            <a:endParaRPr lang="en-US" altLang="en-US" sz="2400">
              <a:solidFill>
                <a:schemeClr val="accent6">
                  <a:lumMod val="50000"/>
                </a:schemeClr>
              </a:solidFill>
              <a:latin typeface="Tw Cen MT" panose="020B0602020104020603" pitchFamily="34" charset="0"/>
              <a:cs typeface="Times New Roman" panose="02020603050405020304" pitchFamily="18" charset="0"/>
            </a:endParaRPr>
          </a:p>
          <a:p>
            <a:pPr indent="-171450">
              <a:buClrTx/>
            </a:pPr>
            <a:endParaRPr lang="en-US" altLang="en-US" sz="2400">
              <a:solidFill>
                <a:schemeClr val="accent6">
                  <a:lumMod val="50000"/>
                </a:schemeClr>
              </a:solidFill>
              <a:latin typeface="Tw Cen MT" panose="020B0602020104020603" pitchFamily="34"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47F283-2472-645F-58C4-AFE039DE425D}"/>
            </a:ext>
          </a:extLst>
        </p:cNvPr>
        <p:cNvGrpSpPr/>
        <p:nvPr/>
      </p:nvGrpSpPr>
      <p:grpSpPr>
        <a:xfrm>
          <a:off x="0" y="0"/>
          <a:ext cx="0" cy="0"/>
          <a:chOff x="0" y="0"/>
          <a:chExt cx="0" cy="0"/>
        </a:xfrm>
      </p:grpSpPr>
      <p:sp>
        <p:nvSpPr>
          <p:cNvPr id="16386" name="Rectangle 2">
            <a:extLst>
              <a:ext uri="{FF2B5EF4-FFF2-40B4-BE49-F238E27FC236}">
                <a16:creationId xmlns:a16="http://schemas.microsoft.com/office/drawing/2014/main" id="{F08AE776-554C-2FA7-7D55-FC8A8310538E}"/>
              </a:ext>
            </a:extLst>
          </p:cNvPr>
          <p:cNvSpPr>
            <a:spLocks noGrp="1" noChangeArrowheads="1"/>
          </p:cNvSpPr>
          <p:nvPr>
            <p:ph type="title"/>
          </p:nvPr>
        </p:nvSpPr>
        <p:spPr/>
        <p:txBody>
          <a:bodyPr>
            <a:normAutofit/>
          </a:bodyPr>
          <a:lstStyle/>
          <a:p>
            <a:pPr>
              <a:defRPr/>
            </a:pPr>
            <a:r>
              <a:rPr lang="en-US" altLang="en-US" sz="4400" b="1">
                <a:ln w="15875">
                  <a:solidFill>
                    <a:schemeClr val="bg1"/>
                  </a:solidFill>
                </a:ln>
                <a:solidFill>
                  <a:srgbClr val="518AC8"/>
                </a:solidFill>
                <a:effectLst>
                  <a:outerShdw blurRad="50800" dist="38100" dir="2700000" algn="tl" rotWithShape="0">
                    <a:prstClr val="black">
                      <a:alpha val="40000"/>
                    </a:prstClr>
                  </a:outerShdw>
                </a:effectLst>
                <a:latin typeface="Tw Cen MT" panose="020B0602020104020603" pitchFamily="34" charset="0"/>
                <a:cs typeface="Times New Roman" panose="02020603050405020304" pitchFamily="18" charset="0"/>
              </a:rPr>
              <a:t>BEFORE APPLYING</a:t>
            </a:r>
            <a:endParaRPr lang="en-US" altLang="en-US" sz="4400">
              <a:solidFill>
                <a:srgbClr val="518AC8"/>
              </a:solidFill>
              <a:latin typeface="Tw Cen MT" panose="020B0602020104020603" pitchFamily="34" charset="0"/>
            </a:endParaRPr>
          </a:p>
        </p:txBody>
      </p:sp>
      <p:sp>
        <p:nvSpPr>
          <p:cNvPr id="16389" name="Rectangle 5">
            <a:extLst>
              <a:ext uri="{FF2B5EF4-FFF2-40B4-BE49-F238E27FC236}">
                <a16:creationId xmlns:a16="http://schemas.microsoft.com/office/drawing/2014/main" id="{C0DB6DE8-60B2-B74C-9924-A82DCA492319}"/>
              </a:ext>
            </a:extLst>
          </p:cNvPr>
          <p:cNvSpPr>
            <a:spLocks noGrp="1" noChangeArrowheads="1"/>
          </p:cNvSpPr>
          <p:nvPr>
            <p:ph idx="1"/>
          </p:nvPr>
        </p:nvSpPr>
        <p:spPr>
          <a:xfrm>
            <a:off x="869749" y="1828800"/>
            <a:ext cx="7404653" cy="4724400"/>
          </a:xfrm>
        </p:spPr>
        <p:txBody>
          <a:bodyPr>
            <a:normAutofit lnSpcReduction="10000"/>
          </a:bodyPr>
          <a:lstStyle/>
          <a:p>
            <a:pPr marL="0" indent="0">
              <a:buClrTx/>
              <a:buNone/>
            </a:pPr>
            <a:r>
              <a:rPr lang="en-US" altLang="en-US" sz="2800" b="1">
                <a:solidFill>
                  <a:schemeClr val="accent6">
                    <a:lumMod val="50000"/>
                  </a:schemeClr>
                </a:solidFill>
                <a:latin typeface="Tw Cen MT" panose="020B0602020104020603" pitchFamily="34" charset="0"/>
                <a:cs typeface="Times New Roman" panose="02020603050405020304" pitchFamily="18" charset="0"/>
              </a:rPr>
              <a:t>Please make sure your organization has updated records on:</a:t>
            </a:r>
          </a:p>
          <a:p>
            <a:pPr marL="720090" lvl="2" indent="-342900">
              <a:lnSpc>
                <a:spcPct val="150000"/>
              </a:lnSpc>
              <a:buClrTx/>
            </a:pPr>
            <a:r>
              <a:rPr lang="en-US" altLang="en-US" sz="2800">
                <a:solidFill>
                  <a:schemeClr val="accent6">
                    <a:lumMod val="50000"/>
                  </a:schemeClr>
                </a:solidFill>
                <a:latin typeface="Tw Cen MT" panose="020B0602020104020603" pitchFamily="34" charset="0"/>
                <a:cs typeface="Times New Roman" panose="02020603050405020304" pitchFamily="18" charset="0"/>
              </a:rPr>
              <a:t>Tax-exempt status through the IRS Tax-exempt </a:t>
            </a:r>
            <a:r>
              <a:rPr lang="en-US" altLang="en-US" sz="2800">
                <a:solidFill>
                  <a:schemeClr val="accent6">
                    <a:lumMod val="50000"/>
                  </a:schemeClr>
                </a:solidFill>
                <a:latin typeface="Tw Cen MT" panose="020B0602020104020603" pitchFamily="34" charset="0"/>
                <a:cs typeface="Times New Roman" panose="02020603050405020304" pitchFamily="18" charset="0"/>
                <a:hlinkClick r:id="rId3"/>
              </a:rPr>
              <a:t>Organization database</a:t>
            </a:r>
            <a:endParaRPr lang="en-US" altLang="en-US" sz="2800">
              <a:solidFill>
                <a:schemeClr val="accent6">
                  <a:lumMod val="50000"/>
                </a:schemeClr>
              </a:solidFill>
              <a:latin typeface="Tw Cen MT" panose="020B0602020104020603" pitchFamily="34" charset="0"/>
              <a:cs typeface="Times New Roman" panose="02020603050405020304" pitchFamily="18" charset="0"/>
            </a:endParaRPr>
          </a:p>
          <a:p>
            <a:pPr marL="720090" lvl="2" indent="-342900">
              <a:lnSpc>
                <a:spcPct val="150000"/>
              </a:lnSpc>
              <a:buClrTx/>
            </a:pPr>
            <a:r>
              <a:rPr lang="en-US" altLang="en-US" sz="2800">
                <a:solidFill>
                  <a:schemeClr val="accent6">
                    <a:lumMod val="50000"/>
                  </a:schemeClr>
                </a:solidFill>
                <a:latin typeface="Tw Cen MT" panose="020B0602020104020603" pitchFamily="34" charset="0"/>
                <a:cs typeface="Times New Roman" panose="02020603050405020304" pitchFamily="18" charset="0"/>
              </a:rPr>
              <a:t>Nonprofit incorporation status through the </a:t>
            </a:r>
            <a:r>
              <a:rPr lang="en-US" altLang="en-US" sz="2800">
                <a:solidFill>
                  <a:schemeClr val="accent6">
                    <a:lumMod val="50000"/>
                  </a:schemeClr>
                </a:solidFill>
                <a:latin typeface="Tw Cen MT" panose="020B0602020104020603" pitchFamily="34" charset="0"/>
                <a:cs typeface="Times New Roman" panose="02020603050405020304" pitchFamily="18" charset="0"/>
                <a:hlinkClick r:id="rId4"/>
              </a:rPr>
              <a:t>Ohio Secretary of State</a:t>
            </a:r>
            <a:endParaRPr lang="en-US" altLang="en-US" sz="2800">
              <a:solidFill>
                <a:schemeClr val="accent6">
                  <a:lumMod val="50000"/>
                </a:schemeClr>
              </a:solidFill>
              <a:latin typeface="Tw Cen MT" panose="020B0602020104020603" pitchFamily="34" charset="0"/>
              <a:cs typeface="Times New Roman" panose="02020603050405020304" pitchFamily="18" charset="0"/>
            </a:endParaRPr>
          </a:p>
          <a:p>
            <a:pPr marL="720090" lvl="2" indent="-342900">
              <a:lnSpc>
                <a:spcPct val="150000"/>
              </a:lnSpc>
              <a:buClrTx/>
            </a:pPr>
            <a:r>
              <a:rPr lang="en-US" altLang="en-US" sz="2800">
                <a:solidFill>
                  <a:schemeClr val="accent6">
                    <a:lumMod val="50000"/>
                  </a:schemeClr>
                </a:solidFill>
                <a:latin typeface="Tw Cen MT" panose="020B0602020104020603" pitchFamily="34" charset="0"/>
                <a:cs typeface="Times New Roman" panose="02020603050405020304" pitchFamily="18" charset="0"/>
              </a:rPr>
              <a:t>Current charitable registration through the </a:t>
            </a:r>
            <a:r>
              <a:rPr lang="en-US" altLang="en-US" sz="2800">
                <a:solidFill>
                  <a:schemeClr val="accent6">
                    <a:lumMod val="50000"/>
                  </a:schemeClr>
                </a:solidFill>
                <a:latin typeface="Tw Cen MT" panose="020B0602020104020603" pitchFamily="34" charset="0"/>
                <a:cs typeface="Times New Roman" panose="02020603050405020304" pitchFamily="18" charset="0"/>
                <a:hlinkClick r:id="rId5"/>
              </a:rPr>
              <a:t>Ohio Attorney General’s office </a:t>
            </a:r>
            <a:endParaRPr lang="en-US" altLang="en-US" sz="2800">
              <a:solidFill>
                <a:schemeClr val="accent6">
                  <a:lumMod val="50000"/>
                </a:schemeClr>
              </a:solidFill>
              <a:latin typeface="Tw Cen MT" panose="020B0602020104020603" pitchFamily="34" charset="0"/>
              <a:cs typeface="Times New Roman" panose="02020603050405020304" pitchFamily="18" charset="0"/>
            </a:endParaRPr>
          </a:p>
          <a:p>
            <a:pPr lvl="2" indent="-171450">
              <a:buClrTx/>
            </a:pPr>
            <a:endParaRPr lang="en-US" altLang="en-US" sz="2400">
              <a:solidFill>
                <a:schemeClr val="accent6">
                  <a:lumMod val="50000"/>
                </a:schemeClr>
              </a:solidFill>
              <a:latin typeface="Tw Cen MT" panose="020B0602020104020603" pitchFamily="34" charset="0"/>
              <a:cs typeface="Times New Roman" panose="02020603050405020304" pitchFamily="18" charset="0"/>
            </a:endParaRPr>
          </a:p>
          <a:p>
            <a:pPr indent="-171450">
              <a:buClrTx/>
            </a:pPr>
            <a:endParaRPr lang="en-US" altLang="en-US" sz="2400">
              <a:solidFill>
                <a:schemeClr val="accent6">
                  <a:lumMod val="50000"/>
                </a:schemeClr>
              </a:solidFill>
              <a:latin typeface="Tw Cen MT" panose="020B0602020104020603" pitchFamily="34" charset="0"/>
              <a:cs typeface="Times New Roman" panose="02020603050405020304" pitchFamily="18" charset="0"/>
            </a:endParaRPr>
          </a:p>
          <a:p>
            <a:pPr indent="-171450">
              <a:buClrTx/>
            </a:pPr>
            <a:endParaRPr lang="en-US" altLang="en-US" sz="2400">
              <a:solidFill>
                <a:schemeClr val="accent6">
                  <a:lumMod val="50000"/>
                </a:schemeClr>
              </a:solidFill>
              <a:latin typeface="Tw Cen MT" panose="020B0602020104020603" pitchFamily="34" charset="0"/>
              <a:cs typeface="Times New Roman" panose="02020603050405020304" pitchFamily="18" charset="0"/>
            </a:endParaRPr>
          </a:p>
          <a:p>
            <a:pPr marL="0" indent="0">
              <a:buClrTx/>
              <a:buNone/>
            </a:pPr>
            <a:endParaRPr lang="en-US" altLang="en-US" sz="2400">
              <a:solidFill>
                <a:schemeClr val="accent6">
                  <a:lumMod val="50000"/>
                </a:schemeClr>
              </a:solidFill>
              <a:latin typeface="Tw Cen MT" panose="020B0602020104020603" pitchFamily="34" charset="0"/>
              <a:cs typeface="Times New Roman" panose="02020603050405020304" pitchFamily="18" charset="0"/>
            </a:endParaRPr>
          </a:p>
          <a:p>
            <a:pPr indent="-171450">
              <a:buClrTx/>
            </a:pPr>
            <a:endParaRPr lang="en-US" altLang="en-US" sz="2400">
              <a:solidFill>
                <a:schemeClr val="accent6">
                  <a:lumMod val="50000"/>
                </a:schemeClr>
              </a:solidFill>
              <a:latin typeface="Tw Cen MT" panose="020B0602020104020603" pitchFamily="34" charset="0"/>
              <a:cs typeface="Times New Roman" panose="02020603050405020304" pitchFamily="18" charset="0"/>
            </a:endParaRPr>
          </a:p>
        </p:txBody>
      </p:sp>
    </p:spTree>
    <p:extLst>
      <p:ext uri="{BB962C8B-B14F-4D97-AF65-F5344CB8AC3E}">
        <p14:creationId xmlns:p14="http://schemas.microsoft.com/office/powerpoint/2010/main" val="377826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3813" y="457200"/>
            <a:ext cx="7406640" cy="1356360"/>
          </a:xfrm>
        </p:spPr>
        <p:txBody>
          <a:bodyPr>
            <a:normAutofit/>
          </a:bodyPr>
          <a:lstStyle/>
          <a:p>
            <a:pPr>
              <a:defRPr/>
            </a:pPr>
            <a:r>
              <a:rPr lang="en-US" altLang="en-US" sz="4400" b="1">
                <a:ln w="15875">
                  <a:solidFill>
                    <a:schemeClr val="bg1"/>
                  </a:solidFill>
                </a:ln>
                <a:solidFill>
                  <a:srgbClr val="518AC8"/>
                </a:solidFill>
                <a:effectLst>
                  <a:outerShdw blurRad="50800" dist="38100" dir="2700000" algn="tl" rotWithShape="0">
                    <a:prstClr val="black">
                      <a:alpha val="40000"/>
                    </a:prstClr>
                  </a:outerShdw>
                </a:effectLst>
                <a:latin typeface="Tw Cen MT" panose="020B0602020104020603" pitchFamily="34" charset="0"/>
                <a:cs typeface="Times New Roman" panose="02020603050405020304" pitchFamily="18" charset="0"/>
              </a:rPr>
              <a:t>PROJECT ELIGIBILITY</a:t>
            </a:r>
            <a:endParaRPr lang="en-US" altLang="en-US" sz="4400">
              <a:solidFill>
                <a:srgbClr val="518AC8"/>
              </a:solidFill>
              <a:latin typeface="Tw Cen MT" panose="020B0602020104020603" pitchFamily="34" charset="0"/>
            </a:endParaRPr>
          </a:p>
        </p:txBody>
      </p:sp>
      <p:sp>
        <p:nvSpPr>
          <p:cNvPr id="16389" name="Rectangle 5"/>
          <p:cNvSpPr>
            <a:spLocks noGrp="1" noChangeArrowheads="1"/>
          </p:cNvSpPr>
          <p:nvPr>
            <p:ph idx="1"/>
          </p:nvPr>
        </p:nvSpPr>
        <p:spPr>
          <a:xfrm>
            <a:off x="634042" y="1447800"/>
            <a:ext cx="7404653" cy="4800600"/>
          </a:xfrm>
        </p:spPr>
        <p:txBody>
          <a:bodyPr>
            <a:normAutofit fontScale="25000" lnSpcReduction="20000"/>
          </a:bodyPr>
          <a:lstStyle/>
          <a:p>
            <a:pPr marL="0" indent="0">
              <a:lnSpc>
                <a:spcPct val="160000"/>
              </a:lnSpc>
              <a:buClrTx/>
              <a:buNone/>
            </a:pPr>
            <a:r>
              <a:rPr lang="en-US" altLang="en-US" sz="10800" b="1">
                <a:solidFill>
                  <a:schemeClr val="accent6">
                    <a:lumMod val="50000"/>
                  </a:schemeClr>
                </a:solidFill>
                <a:latin typeface="Tw Cen MT" panose="020B0602020104020603" pitchFamily="34" charset="0"/>
                <a:cs typeface="Times New Roman" panose="02020603050405020304" pitchFamily="18" charset="0"/>
              </a:rPr>
              <a:t>Funded projects must</a:t>
            </a:r>
            <a:r>
              <a:rPr lang="en-US" altLang="en-US" sz="10800">
                <a:solidFill>
                  <a:schemeClr val="accent6">
                    <a:lumMod val="50000"/>
                  </a:schemeClr>
                </a:solidFill>
                <a:latin typeface="Tw Cen MT" panose="020B0602020104020603" pitchFamily="34" charset="0"/>
                <a:cs typeface="Times New Roman" panose="02020603050405020304" pitchFamily="18" charset="0"/>
              </a:rPr>
              <a:t>:</a:t>
            </a:r>
          </a:p>
          <a:p>
            <a:pPr marL="342900" indent="-342900">
              <a:lnSpc>
                <a:spcPct val="160000"/>
              </a:lnSpc>
              <a:buClrTx/>
            </a:pPr>
            <a:r>
              <a:rPr lang="en-US" altLang="en-US" sz="9600">
                <a:solidFill>
                  <a:schemeClr val="accent6">
                    <a:lumMod val="50000"/>
                  </a:schemeClr>
                </a:solidFill>
                <a:latin typeface="Tw Cen MT" panose="020B0602020104020603" pitchFamily="34" charset="0"/>
                <a:cs typeface="Times New Roman" panose="02020603050405020304" pitchFamily="18" charset="0"/>
              </a:rPr>
              <a:t>Respond to the theme of </a:t>
            </a:r>
            <a:r>
              <a:rPr lang="en-US" altLang="en-US" sz="9600" b="1">
                <a:solidFill>
                  <a:schemeClr val="accent6">
                    <a:lumMod val="50000"/>
                  </a:schemeClr>
                </a:solidFill>
                <a:latin typeface="Tw Cen MT" panose="020B0602020104020603" pitchFamily="34" charset="0"/>
                <a:cs typeface="Times New Roman" panose="02020603050405020304" pitchFamily="18" charset="0"/>
              </a:rPr>
              <a:t>BELONGING</a:t>
            </a:r>
          </a:p>
          <a:p>
            <a:pPr marL="342900" indent="-342900">
              <a:lnSpc>
                <a:spcPct val="160000"/>
              </a:lnSpc>
              <a:buClrTx/>
            </a:pPr>
            <a:r>
              <a:rPr lang="en-US" altLang="en-US" sz="9600">
                <a:solidFill>
                  <a:schemeClr val="accent6">
                    <a:lumMod val="50000"/>
                  </a:schemeClr>
                </a:solidFill>
                <a:latin typeface="Tw Cen MT" panose="020B0602020104020603" pitchFamily="34" charset="0"/>
                <a:cs typeface="Times New Roman" panose="02020603050405020304" pitchFamily="18" charset="0"/>
              </a:rPr>
              <a:t>Align artistic quality of the projects with the NEA’s mission of “fostering and sustaining an environment in which the arts benefit everyone in the United States”</a:t>
            </a:r>
          </a:p>
          <a:p>
            <a:pPr marL="342900" indent="-342900">
              <a:lnSpc>
                <a:spcPct val="160000"/>
              </a:lnSpc>
              <a:buClrTx/>
            </a:pPr>
            <a:r>
              <a:rPr lang="en-US" altLang="en-US" sz="9600">
                <a:solidFill>
                  <a:schemeClr val="accent6">
                    <a:lumMod val="50000"/>
                  </a:schemeClr>
                </a:solidFill>
                <a:latin typeface="Tw Cen MT" panose="020B0602020104020603" pitchFamily="34" charset="0"/>
                <a:cs typeface="Times New Roman" panose="02020603050405020304" pitchFamily="18" charset="0"/>
              </a:rPr>
              <a:t>Have a budget below or </a:t>
            </a:r>
            <a:r>
              <a:rPr lang="en-US" altLang="en-US" sz="9600" b="1">
                <a:solidFill>
                  <a:srgbClr val="518AC8"/>
                </a:solidFill>
                <a:latin typeface="Tw Cen MT" panose="020B0602020104020603" pitchFamily="34" charset="0"/>
                <a:cs typeface="Times New Roman" panose="02020603050405020304" pitchFamily="18" charset="0"/>
              </a:rPr>
              <a:t>up to $15,000 </a:t>
            </a:r>
            <a:r>
              <a:rPr lang="en-US" altLang="en-US" sz="9600">
                <a:solidFill>
                  <a:srgbClr val="424242"/>
                </a:solidFill>
                <a:latin typeface="Tw Cen MT" panose="020B0602020104020603" pitchFamily="34" charset="0"/>
                <a:cs typeface="Times New Roman" panose="02020603050405020304" pitchFamily="18" charset="0"/>
              </a:rPr>
              <a:t>for arts and cultural projects – or be able to account for additional funding</a:t>
            </a:r>
            <a:endParaRPr lang="en-US" altLang="en-US" sz="9600">
              <a:solidFill>
                <a:schemeClr val="accent6">
                  <a:lumMod val="50000"/>
                </a:schemeClr>
              </a:solidFill>
              <a:latin typeface="Tw Cen MT" panose="020B0602020104020603" pitchFamily="34" charset="0"/>
              <a:cs typeface="Times New Roman" panose="02020603050405020304" pitchFamily="18" charset="0"/>
            </a:endParaRPr>
          </a:p>
          <a:p>
            <a:pPr marL="342900" indent="-342900">
              <a:buClrTx/>
              <a:buFont typeface="Arial" panose="020B0604020202020204" pitchFamily="34" charset="0"/>
              <a:buChar char="•"/>
            </a:pPr>
            <a:endParaRPr lang="en-US" altLang="en-US" sz="2400">
              <a:solidFill>
                <a:schemeClr val="accent6">
                  <a:lumMod val="50000"/>
                </a:schemeClr>
              </a:solidFill>
              <a:latin typeface="Tw Cen MT" panose="020B0602020104020603" pitchFamily="34" charset="0"/>
              <a:cs typeface="Times New Roman" panose="02020603050405020304" pitchFamily="18" charset="0"/>
            </a:endParaRPr>
          </a:p>
        </p:txBody>
      </p:sp>
    </p:spTree>
    <p:extLst>
      <p:ext uri="{BB962C8B-B14F-4D97-AF65-F5344CB8AC3E}">
        <p14:creationId xmlns:p14="http://schemas.microsoft.com/office/powerpoint/2010/main" val="28736695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E7933F-1B44-CF5F-0E1D-F77D1EDF3A01}"/>
            </a:ext>
          </a:extLst>
        </p:cNvPr>
        <p:cNvGrpSpPr/>
        <p:nvPr/>
      </p:nvGrpSpPr>
      <p:grpSpPr>
        <a:xfrm>
          <a:off x="0" y="0"/>
          <a:ext cx="0" cy="0"/>
          <a:chOff x="0" y="0"/>
          <a:chExt cx="0" cy="0"/>
        </a:xfrm>
      </p:grpSpPr>
      <p:sp>
        <p:nvSpPr>
          <p:cNvPr id="16386" name="Rectangle 2">
            <a:extLst>
              <a:ext uri="{FF2B5EF4-FFF2-40B4-BE49-F238E27FC236}">
                <a16:creationId xmlns:a16="http://schemas.microsoft.com/office/drawing/2014/main" id="{1D3B8743-A4AA-E519-2BE9-93FADC425877}"/>
              </a:ext>
            </a:extLst>
          </p:cNvPr>
          <p:cNvSpPr>
            <a:spLocks noGrp="1" noChangeArrowheads="1"/>
          </p:cNvSpPr>
          <p:nvPr>
            <p:ph type="title"/>
          </p:nvPr>
        </p:nvSpPr>
        <p:spPr/>
        <p:txBody>
          <a:bodyPr>
            <a:normAutofit/>
          </a:bodyPr>
          <a:lstStyle/>
          <a:p>
            <a:pPr>
              <a:defRPr/>
            </a:pPr>
            <a:r>
              <a:rPr lang="en-US" altLang="en-US" sz="4400" b="1">
                <a:ln w="15875">
                  <a:solidFill>
                    <a:schemeClr val="bg1"/>
                  </a:solidFill>
                </a:ln>
                <a:solidFill>
                  <a:srgbClr val="518AC8"/>
                </a:solidFill>
                <a:effectLst>
                  <a:outerShdw blurRad="50800" dist="38100" dir="2700000" algn="tl" rotWithShape="0">
                    <a:prstClr val="black">
                      <a:alpha val="40000"/>
                    </a:prstClr>
                  </a:outerShdw>
                </a:effectLst>
                <a:latin typeface="Tw Cen MT" panose="020B0602020104020603" pitchFamily="34" charset="0"/>
                <a:cs typeface="Times New Roman" panose="02020603050405020304" pitchFamily="18" charset="0"/>
              </a:rPr>
              <a:t>PROJECT ELIGIBILITY cont.</a:t>
            </a:r>
            <a:endParaRPr lang="en-US" altLang="en-US" sz="4400">
              <a:solidFill>
                <a:srgbClr val="518AC8"/>
              </a:solidFill>
              <a:latin typeface="Tw Cen MT" panose="020B0602020104020603" pitchFamily="34" charset="0"/>
            </a:endParaRPr>
          </a:p>
        </p:txBody>
      </p:sp>
      <p:sp>
        <p:nvSpPr>
          <p:cNvPr id="16389" name="Rectangle 5">
            <a:extLst>
              <a:ext uri="{FF2B5EF4-FFF2-40B4-BE49-F238E27FC236}">
                <a16:creationId xmlns:a16="http://schemas.microsoft.com/office/drawing/2014/main" id="{FFE827F2-502C-5C11-C908-655F9B279DC4}"/>
              </a:ext>
            </a:extLst>
          </p:cNvPr>
          <p:cNvSpPr>
            <a:spLocks noGrp="1" noChangeArrowheads="1"/>
          </p:cNvSpPr>
          <p:nvPr>
            <p:ph idx="1"/>
          </p:nvPr>
        </p:nvSpPr>
        <p:spPr>
          <a:xfrm>
            <a:off x="533400" y="1828800"/>
            <a:ext cx="7404653" cy="4724400"/>
          </a:xfrm>
        </p:spPr>
        <p:txBody>
          <a:bodyPr>
            <a:normAutofit fontScale="70000" lnSpcReduction="20000"/>
          </a:bodyPr>
          <a:lstStyle/>
          <a:p>
            <a:pPr marL="457200" indent="-457200">
              <a:lnSpc>
                <a:spcPct val="150000"/>
              </a:lnSpc>
              <a:buClrTx/>
            </a:pPr>
            <a:r>
              <a:rPr lang="en-US" altLang="en-US" sz="3100">
                <a:solidFill>
                  <a:schemeClr val="accent6">
                    <a:lumMod val="50000"/>
                  </a:schemeClr>
                </a:solidFill>
                <a:latin typeface="Tw Cen MT" panose="020B0602020104020603" pitchFamily="34" charset="0"/>
                <a:cs typeface="Times New Roman" panose="02020603050405020304" pitchFamily="18" charset="0"/>
              </a:rPr>
              <a:t>Use the granted budget funds in accordance with the NEA Guidelines for use, which precludes certain expenses.</a:t>
            </a:r>
          </a:p>
          <a:p>
            <a:pPr marL="514350" lvl="1" indent="-342900">
              <a:lnSpc>
                <a:spcPct val="150000"/>
              </a:lnSpc>
              <a:buClrTx/>
            </a:pPr>
            <a:r>
              <a:rPr lang="en-US" altLang="en-US" sz="3100">
                <a:solidFill>
                  <a:schemeClr val="accent6">
                    <a:lumMod val="50000"/>
                  </a:schemeClr>
                </a:solidFill>
                <a:latin typeface="Tw Cen MT" panose="020B0602020104020603" pitchFamily="34" charset="0"/>
                <a:cs typeface="Times New Roman" panose="02020603050405020304" pitchFamily="18" charset="0"/>
              </a:rPr>
              <a:t>Meet NEA guidelines for</a:t>
            </a:r>
          </a:p>
          <a:p>
            <a:pPr marL="925830" lvl="3" indent="-342900">
              <a:lnSpc>
                <a:spcPct val="120000"/>
              </a:lnSpc>
              <a:buClrTx/>
            </a:pPr>
            <a:r>
              <a:rPr lang="en-US" altLang="en-US" sz="3100">
                <a:solidFill>
                  <a:schemeClr val="accent6">
                    <a:lumMod val="50000"/>
                  </a:schemeClr>
                </a:solidFill>
                <a:latin typeface="Tw Cen MT" panose="020B0602020104020603" pitchFamily="34" charset="0"/>
                <a:cs typeface="Times New Roman" panose="02020603050405020304" pitchFamily="18" charset="0"/>
              </a:rPr>
              <a:t>Legal Requirements &amp; Compliance</a:t>
            </a:r>
          </a:p>
          <a:p>
            <a:pPr marL="925830" lvl="3" indent="-342900">
              <a:lnSpc>
                <a:spcPct val="120000"/>
              </a:lnSpc>
              <a:buClrTx/>
            </a:pPr>
            <a:r>
              <a:rPr lang="en-US" altLang="en-US" sz="3100">
                <a:solidFill>
                  <a:schemeClr val="accent6">
                    <a:lumMod val="50000"/>
                  </a:schemeClr>
                </a:solidFill>
                <a:latin typeface="Tw Cen MT" panose="020B0602020104020603" pitchFamily="34" charset="0"/>
                <a:cs typeface="Times New Roman" panose="02020603050405020304" pitchFamily="18" charset="0"/>
              </a:rPr>
              <a:t>Nondiscrimination</a:t>
            </a:r>
          </a:p>
          <a:p>
            <a:pPr marL="925830" lvl="3" indent="-342900">
              <a:lnSpc>
                <a:spcPct val="120000"/>
              </a:lnSpc>
              <a:buClrTx/>
            </a:pPr>
            <a:r>
              <a:rPr lang="en-US" altLang="en-US" sz="3100">
                <a:solidFill>
                  <a:schemeClr val="accent6">
                    <a:lumMod val="50000"/>
                  </a:schemeClr>
                </a:solidFill>
                <a:latin typeface="Tw Cen MT" panose="020B0602020104020603" pitchFamily="34" charset="0"/>
                <a:cs typeface="Times New Roman" panose="02020603050405020304" pitchFamily="18" charset="0"/>
              </a:rPr>
              <a:t>Accessibility</a:t>
            </a:r>
          </a:p>
          <a:p>
            <a:pPr marL="925830" lvl="3" indent="-342900">
              <a:lnSpc>
                <a:spcPct val="120000"/>
              </a:lnSpc>
              <a:buClrTx/>
            </a:pPr>
            <a:r>
              <a:rPr lang="en-US" altLang="en-US" sz="3100">
                <a:solidFill>
                  <a:schemeClr val="accent6">
                    <a:lumMod val="50000"/>
                  </a:schemeClr>
                </a:solidFill>
                <a:latin typeface="Tw Cen MT" panose="020B0602020104020603" pitchFamily="34" charset="0"/>
                <a:cs typeface="Times New Roman" panose="02020603050405020304" pitchFamily="18" charset="0"/>
              </a:rPr>
              <a:t>National Historic Preservation</a:t>
            </a:r>
          </a:p>
          <a:p>
            <a:pPr marL="342900" indent="-342900">
              <a:lnSpc>
                <a:spcPct val="150000"/>
              </a:lnSpc>
              <a:buClrTx/>
            </a:pPr>
            <a:r>
              <a:rPr lang="en-US" altLang="en-US" sz="3100">
                <a:solidFill>
                  <a:schemeClr val="accent6">
                    <a:lumMod val="50000"/>
                  </a:schemeClr>
                </a:solidFill>
                <a:latin typeface="Tw Cen MT" panose="020B0602020104020603" pitchFamily="34" charset="0"/>
                <a:cs typeface="Times New Roman" panose="02020603050405020304" pitchFamily="18" charset="0"/>
                <a:hlinkClick r:id="rId3"/>
              </a:rPr>
              <a:t>Please review the NEA Guidelines for Projects</a:t>
            </a:r>
            <a:r>
              <a:rPr lang="en-US" altLang="en-US" sz="3100">
                <a:solidFill>
                  <a:schemeClr val="accent6">
                    <a:lumMod val="50000"/>
                  </a:schemeClr>
                </a:solidFill>
                <a:latin typeface="Tw Cen MT" panose="020B0602020104020603" pitchFamily="34" charset="0"/>
                <a:cs typeface="Times New Roman" panose="02020603050405020304" pitchFamily="18" charset="0"/>
              </a:rPr>
              <a:t> to ensure compliance. </a:t>
            </a:r>
          </a:p>
          <a:p>
            <a:pPr marL="342900" indent="-342900">
              <a:buClrTx/>
            </a:pPr>
            <a:endParaRPr lang="en-US" altLang="en-US" sz="3400">
              <a:solidFill>
                <a:schemeClr val="accent6">
                  <a:lumMod val="50000"/>
                </a:schemeClr>
              </a:solidFill>
              <a:latin typeface="Tw Cen MT" panose="020B0602020104020603" pitchFamily="34" charset="0"/>
              <a:cs typeface="Times New Roman" panose="02020603050405020304" pitchFamily="18" charset="0"/>
            </a:endParaRPr>
          </a:p>
          <a:p>
            <a:pPr marL="514350" lvl="1" indent="-342900">
              <a:buClrTx/>
            </a:pPr>
            <a:endParaRPr lang="en-US" altLang="en-US">
              <a:solidFill>
                <a:schemeClr val="accent6">
                  <a:lumMod val="50000"/>
                </a:schemeClr>
              </a:solidFill>
              <a:latin typeface="Tw Cen MT" panose="020B0602020104020603" pitchFamily="34" charset="0"/>
              <a:cs typeface="Times New Roman" panose="02020603050405020304" pitchFamily="18" charset="0"/>
            </a:endParaRPr>
          </a:p>
          <a:p>
            <a:pPr marL="342900" indent="-342900">
              <a:buClrTx/>
              <a:buFont typeface="Arial" panose="020B0604020202020204" pitchFamily="34" charset="0"/>
              <a:buChar char="•"/>
            </a:pPr>
            <a:endParaRPr lang="en-US" altLang="en-US" sz="2400">
              <a:solidFill>
                <a:schemeClr val="accent6">
                  <a:lumMod val="50000"/>
                </a:schemeClr>
              </a:solidFill>
              <a:latin typeface="Tw Cen MT" panose="020B0602020104020603" pitchFamily="34" charset="0"/>
              <a:cs typeface="Times New Roman" panose="02020603050405020304" pitchFamily="18" charset="0"/>
            </a:endParaRPr>
          </a:p>
        </p:txBody>
      </p:sp>
    </p:spTree>
    <p:extLst>
      <p:ext uri="{BB962C8B-B14F-4D97-AF65-F5344CB8AC3E}">
        <p14:creationId xmlns:p14="http://schemas.microsoft.com/office/powerpoint/2010/main" val="41243422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5F483-4BBE-9643-1541-B366153D68E6}"/>
            </a:ext>
          </a:extLst>
        </p:cNvPr>
        <p:cNvGrpSpPr/>
        <p:nvPr/>
      </p:nvGrpSpPr>
      <p:grpSpPr>
        <a:xfrm>
          <a:off x="0" y="0"/>
          <a:ext cx="0" cy="0"/>
          <a:chOff x="0" y="0"/>
          <a:chExt cx="0" cy="0"/>
        </a:xfrm>
      </p:grpSpPr>
      <p:sp>
        <p:nvSpPr>
          <p:cNvPr id="16386" name="Rectangle 2">
            <a:extLst>
              <a:ext uri="{FF2B5EF4-FFF2-40B4-BE49-F238E27FC236}">
                <a16:creationId xmlns:a16="http://schemas.microsoft.com/office/drawing/2014/main" id="{2A3D5C1D-6283-E3F4-EA96-CE2F74FDD0BA}"/>
              </a:ext>
            </a:extLst>
          </p:cNvPr>
          <p:cNvSpPr>
            <a:spLocks noGrp="1" noChangeArrowheads="1"/>
          </p:cNvSpPr>
          <p:nvPr>
            <p:ph type="title"/>
          </p:nvPr>
        </p:nvSpPr>
        <p:spPr/>
        <p:txBody>
          <a:bodyPr>
            <a:normAutofit/>
          </a:bodyPr>
          <a:lstStyle/>
          <a:p>
            <a:pPr>
              <a:defRPr/>
            </a:pPr>
            <a:r>
              <a:rPr lang="en-US" altLang="en-US" sz="4400" b="1">
                <a:ln w="15875">
                  <a:solidFill>
                    <a:schemeClr val="bg1"/>
                  </a:solidFill>
                </a:ln>
                <a:solidFill>
                  <a:srgbClr val="518AC8"/>
                </a:solidFill>
                <a:effectLst>
                  <a:outerShdw blurRad="50800" dist="38100" dir="2700000" algn="tl" rotWithShape="0">
                    <a:prstClr val="black">
                      <a:alpha val="40000"/>
                    </a:prstClr>
                  </a:outerShdw>
                </a:effectLst>
                <a:latin typeface="Tw Cen MT" panose="020B0602020104020603" pitchFamily="34" charset="0"/>
                <a:cs typeface="Times New Roman" panose="02020603050405020304" pitchFamily="18" charset="0"/>
              </a:rPr>
              <a:t>PROJECT TIMELINE</a:t>
            </a:r>
            <a:endParaRPr lang="en-US" altLang="en-US" sz="4400">
              <a:solidFill>
                <a:srgbClr val="518AC8"/>
              </a:solidFill>
              <a:latin typeface="Tw Cen MT" panose="020B0602020104020603" pitchFamily="34" charset="0"/>
            </a:endParaRPr>
          </a:p>
        </p:txBody>
      </p:sp>
      <p:sp>
        <p:nvSpPr>
          <p:cNvPr id="16389" name="Rectangle 5">
            <a:extLst>
              <a:ext uri="{FF2B5EF4-FFF2-40B4-BE49-F238E27FC236}">
                <a16:creationId xmlns:a16="http://schemas.microsoft.com/office/drawing/2014/main" id="{F954373F-0B4E-84B6-B08C-99C06019FE84}"/>
              </a:ext>
            </a:extLst>
          </p:cNvPr>
          <p:cNvSpPr>
            <a:spLocks noGrp="1" noChangeArrowheads="1"/>
          </p:cNvSpPr>
          <p:nvPr>
            <p:ph idx="1"/>
          </p:nvPr>
        </p:nvSpPr>
        <p:spPr>
          <a:xfrm>
            <a:off x="533400" y="1828800"/>
            <a:ext cx="7404653" cy="4724400"/>
          </a:xfrm>
        </p:spPr>
        <p:txBody>
          <a:bodyPr>
            <a:normAutofit/>
          </a:bodyPr>
          <a:lstStyle/>
          <a:p>
            <a:pPr marL="0" indent="0" algn="ctr">
              <a:lnSpc>
                <a:spcPct val="150000"/>
              </a:lnSpc>
              <a:buClrTx/>
              <a:buNone/>
            </a:pPr>
            <a:r>
              <a:rPr lang="en-US" altLang="en-US" sz="3600">
                <a:solidFill>
                  <a:schemeClr val="accent6">
                    <a:lumMod val="50000"/>
                  </a:schemeClr>
                </a:solidFill>
                <a:latin typeface="Tw Cen MT" panose="020B0602020104020603" pitchFamily="34" charset="0"/>
                <a:cs typeface="Times New Roman" panose="02020603050405020304" pitchFamily="18" charset="0"/>
              </a:rPr>
              <a:t>The artistic projects must take place between </a:t>
            </a:r>
          </a:p>
          <a:p>
            <a:pPr marL="0" indent="0" algn="ctr">
              <a:lnSpc>
                <a:spcPct val="150000"/>
              </a:lnSpc>
              <a:buClrTx/>
              <a:buNone/>
            </a:pPr>
            <a:r>
              <a:rPr lang="en-US" altLang="en-US" sz="3600">
                <a:solidFill>
                  <a:schemeClr val="accent6">
                    <a:lumMod val="50000"/>
                  </a:schemeClr>
                </a:solidFill>
                <a:latin typeface="Tw Cen MT" panose="020B0602020104020603" pitchFamily="34" charset="0"/>
                <a:cs typeface="Times New Roman" panose="02020603050405020304" pitchFamily="18" charset="0"/>
              </a:rPr>
              <a:t>July 15, 2025 and June 15, 2026.</a:t>
            </a:r>
          </a:p>
          <a:p>
            <a:pPr marL="342900" indent="-342900">
              <a:buClrTx/>
            </a:pPr>
            <a:endParaRPr lang="en-US" altLang="en-US" sz="3600">
              <a:solidFill>
                <a:schemeClr val="accent6">
                  <a:lumMod val="50000"/>
                </a:schemeClr>
              </a:solidFill>
              <a:latin typeface="Tw Cen MT" panose="020B0602020104020603" pitchFamily="34" charset="0"/>
              <a:cs typeface="Times New Roman" panose="02020603050405020304" pitchFamily="18" charset="0"/>
            </a:endParaRPr>
          </a:p>
          <a:p>
            <a:pPr marL="514350" lvl="1" indent="-342900">
              <a:buClrTx/>
            </a:pPr>
            <a:endParaRPr lang="en-US" altLang="en-US">
              <a:solidFill>
                <a:schemeClr val="accent6">
                  <a:lumMod val="50000"/>
                </a:schemeClr>
              </a:solidFill>
              <a:latin typeface="Tw Cen MT" panose="020B0602020104020603" pitchFamily="34" charset="0"/>
              <a:cs typeface="Times New Roman" panose="02020603050405020304" pitchFamily="18" charset="0"/>
            </a:endParaRPr>
          </a:p>
          <a:p>
            <a:pPr marL="342900" indent="-342900">
              <a:buClrTx/>
              <a:buFont typeface="Arial" panose="020B0604020202020204" pitchFamily="34" charset="0"/>
              <a:buChar char="•"/>
            </a:pPr>
            <a:endParaRPr lang="en-US" altLang="en-US" sz="2400">
              <a:solidFill>
                <a:schemeClr val="accent6">
                  <a:lumMod val="50000"/>
                </a:schemeClr>
              </a:solidFill>
              <a:latin typeface="Tw Cen MT" panose="020B0602020104020603" pitchFamily="34" charset="0"/>
              <a:cs typeface="Times New Roman" panose="02020603050405020304" pitchFamily="18" charset="0"/>
            </a:endParaRPr>
          </a:p>
        </p:txBody>
      </p:sp>
    </p:spTree>
    <p:extLst>
      <p:ext uri="{BB962C8B-B14F-4D97-AF65-F5344CB8AC3E}">
        <p14:creationId xmlns:p14="http://schemas.microsoft.com/office/powerpoint/2010/main" val="9296156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3E8DA5-827F-B440-A8E9-5CB04BA545D1}"/>
            </a:ext>
          </a:extLst>
        </p:cNvPr>
        <p:cNvGrpSpPr/>
        <p:nvPr/>
      </p:nvGrpSpPr>
      <p:grpSpPr>
        <a:xfrm>
          <a:off x="0" y="0"/>
          <a:ext cx="0" cy="0"/>
          <a:chOff x="0" y="0"/>
          <a:chExt cx="0" cy="0"/>
        </a:xfrm>
      </p:grpSpPr>
      <p:sp>
        <p:nvSpPr>
          <p:cNvPr id="16386" name="Rectangle 2">
            <a:extLst>
              <a:ext uri="{FF2B5EF4-FFF2-40B4-BE49-F238E27FC236}">
                <a16:creationId xmlns:a16="http://schemas.microsoft.com/office/drawing/2014/main" id="{99FDF118-2571-EB88-77DE-DD0056589B73}"/>
              </a:ext>
            </a:extLst>
          </p:cNvPr>
          <p:cNvSpPr>
            <a:spLocks noGrp="1" noChangeArrowheads="1"/>
          </p:cNvSpPr>
          <p:nvPr>
            <p:ph type="title"/>
          </p:nvPr>
        </p:nvSpPr>
        <p:spPr/>
        <p:txBody>
          <a:bodyPr>
            <a:normAutofit/>
          </a:bodyPr>
          <a:lstStyle/>
          <a:p>
            <a:pPr>
              <a:defRPr/>
            </a:pPr>
            <a:r>
              <a:rPr lang="en-US" altLang="en-US" sz="4400" b="1">
                <a:ln w="15875">
                  <a:solidFill>
                    <a:schemeClr val="bg1"/>
                  </a:solidFill>
                </a:ln>
                <a:solidFill>
                  <a:srgbClr val="518AC8"/>
                </a:solidFill>
                <a:effectLst>
                  <a:outerShdw blurRad="50800" dist="38100" dir="2700000" algn="tl" rotWithShape="0">
                    <a:prstClr val="black">
                      <a:alpha val="40000"/>
                    </a:prstClr>
                  </a:outerShdw>
                </a:effectLst>
                <a:latin typeface="Tw Cen MT" panose="020B0602020104020603" pitchFamily="34" charset="0"/>
                <a:cs typeface="Times New Roman" panose="02020603050405020304" pitchFamily="18" charset="0"/>
              </a:rPr>
              <a:t>PROJECT CATEGORIES</a:t>
            </a:r>
            <a:endParaRPr lang="en-US" altLang="en-US" sz="4400">
              <a:solidFill>
                <a:srgbClr val="518AC8"/>
              </a:solidFill>
              <a:latin typeface="Tw Cen MT" panose="020B0602020104020603" pitchFamily="34" charset="0"/>
            </a:endParaRPr>
          </a:p>
        </p:txBody>
      </p:sp>
      <p:sp>
        <p:nvSpPr>
          <p:cNvPr id="16389" name="Rectangle 5">
            <a:extLst>
              <a:ext uri="{FF2B5EF4-FFF2-40B4-BE49-F238E27FC236}">
                <a16:creationId xmlns:a16="http://schemas.microsoft.com/office/drawing/2014/main" id="{E8FDCDBC-8A2C-79DE-6E29-A1B510318D96}"/>
              </a:ext>
            </a:extLst>
          </p:cNvPr>
          <p:cNvSpPr>
            <a:spLocks noGrp="1" noChangeArrowheads="1"/>
          </p:cNvSpPr>
          <p:nvPr>
            <p:ph idx="1"/>
          </p:nvPr>
        </p:nvSpPr>
        <p:spPr>
          <a:xfrm>
            <a:off x="533400" y="1828800"/>
            <a:ext cx="7404653" cy="4724400"/>
          </a:xfrm>
        </p:spPr>
        <p:txBody>
          <a:bodyPr>
            <a:normAutofit/>
          </a:bodyPr>
          <a:lstStyle/>
          <a:p>
            <a:pPr marL="457200" indent="-457200">
              <a:lnSpc>
                <a:spcPct val="150000"/>
              </a:lnSpc>
              <a:buClrTx/>
            </a:pPr>
            <a:r>
              <a:rPr lang="en-US" altLang="en-US" sz="3000">
                <a:solidFill>
                  <a:schemeClr val="accent6">
                    <a:lumMod val="50000"/>
                  </a:schemeClr>
                </a:solidFill>
                <a:latin typeface="Tw Cen MT" panose="020B0602020104020603" pitchFamily="34" charset="0"/>
                <a:cs typeface="Times New Roman" panose="02020603050405020304" pitchFamily="18" charset="0"/>
              </a:rPr>
              <a:t>Cultural/Multi-Arts</a:t>
            </a:r>
          </a:p>
          <a:p>
            <a:pPr marL="457200" indent="-457200">
              <a:lnSpc>
                <a:spcPct val="150000"/>
              </a:lnSpc>
              <a:buClrTx/>
            </a:pPr>
            <a:r>
              <a:rPr lang="en-US" altLang="en-US" sz="3000">
                <a:solidFill>
                  <a:schemeClr val="accent6">
                    <a:lumMod val="50000"/>
                  </a:schemeClr>
                </a:solidFill>
                <a:latin typeface="Tw Cen MT" panose="020B0602020104020603" pitchFamily="34" charset="0"/>
                <a:cs typeface="Times New Roman" panose="02020603050405020304" pitchFamily="18" charset="0"/>
              </a:rPr>
              <a:t>Arts Education</a:t>
            </a:r>
          </a:p>
          <a:p>
            <a:pPr marL="457200" indent="-457200">
              <a:lnSpc>
                <a:spcPct val="150000"/>
              </a:lnSpc>
              <a:buClrTx/>
            </a:pPr>
            <a:r>
              <a:rPr lang="en-US" altLang="en-US" sz="3000">
                <a:solidFill>
                  <a:schemeClr val="accent6">
                    <a:lumMod val="50000"/>
                  </a:schemeClr>
                </a:solidFill>
                <a:latin typeface="Tw Cen MT" panose="020B0602020104020603" pitchFamily="34" charset="0"/>
                <a:cs typeface="Times New Roman" panose="02020603050405020304" pitchFamily="18" charset="0"/>
              </a:rPr>
              <a:t>Literary and/or Theatre Arts</a:t>
            </a:r>
          </a:p>
          <a:p>
            <a:pPr marL="457200" indent="-457200">
              <a:lnSpc>
                <a:spcPct val="150000"/>
              </a:lnSpc>
              <a:buClrTx/>
            </a:pPr>
            <a:r>
              <a:rPr lang="en-US" altLang="en-US" sz="3000">
                <a:solidFill>
                  <a:schemeClr val="accent6">
                    <a:lumMod val="50000"/>
                  </a:schemeClr>
                </a:solidFill>
                <a:latin typeface="Tw Cen MT" panose="020B0602020104020603" pitchFamily="34" charset="0"/>
                <a:cs typeface="Times New Roman" panose="02020603050405020304" pitchFamily="18" charset="0"/>
              </a:rPr>
              <a:t>Visual Arts</a:t>
            </a:r>
          </a:p>
          <a:p>
            <a:pPr marL="457200" indent="-457200">
              <a:lnSpc>
                <a:spcPct val="150000"/>
              </a:lnSpc>
              <a:buClrTx/>
            </a:pPr>
            <a:r>
              <a:rPr lang="en-US" altLang="en-US" sz="3000">
                <a:solidFill>
                  <a:schemeClr val="accent6">
                    <a:lumMod val="50000"/>
                  </a:schemeClr>
                </a:solidFill>
                <a:latin typeface="Tw Cen MT" panose="020B0602020104020603" pitchFamily="34" charset="0"/>
                <a:cs typeface="Times New Roman" panose="02020603050405020304" pitchFamily="18" charset="0"/>
              </a:rPr>
              <a:t>Music and/or Dance</a:t>
            </a:r>
            <a:endParaRPr lang="en-US" altLang="en-US" sz="3400">
              <a:solidFill>
                <a:schemeClr val="accent6">
                  <a:lumMod val="50000"/>
                </a:schemeClr>
              </a:solidFill>
              <a:latin typeface="Tw Cen MT" panose="020B0602020104020603" pitchFamily="34" charset="0"/>
              <a:cs typeface="Times New Roman" panose="02020603050405020304" pitchFamily="18" charset="0"/>
            </a:endParaRPr>
          </a:p>
          <a:p>
            <a:pPr marL="514350" lvl="1" indent="-342900">
              <a:buClrTx/>
            </a:pPr>
            <a:endParaRPr lang="en-US" altLang="en-US">
              <a:solidFill>
                <a:schemeClr val="accent6">
                  <a:lumMod val="50000"/>
                </a:schemeClr>
              </a:solidFill>
              <a:latin typeface="Tw Cen MT" panose="020B0602020104020603" pitchFamily="34" charset="0"/>
              <a:cs typeface="Times New Roman" panose="02020603050405020304" pitchFamily="18" charset="0"/>
            </a:endParaRPr>
          </a:p>
          <a:p>
            <a:pPr marL="342900" indent="-342900">
              <a:buClrTx/>
              <a:buFont typeface="Arial" panose="020B0604020202020204" pitchFamily="34" charset="0"/>
              <a:buChar char="•"/>
            </a:pPr>
            <a:endParaRPr lang="en-US" altLang="en-US" sz="2400">
              <a:solidFill>
                <a:schemeClr val="accent6">
                  <a:lumMod val="50000"/>
                </a:schemeClr>
              </a:solidFill>
              <a:latin typeface="Tw Cen MT" panose="020B0602020104020603" pitchFamily="34" charset="0"/>
              <a:cs typeface="Times New Roman" panose="02020603050405020304" pitchFamily="18" charset="0"/>
            </a:endParaRPr>
          </a:p>
        </p:txBody>
      </p:sp>
    </p:spTree>
    <p:extLst>
      <p:ext uri="{BB962C8B-B14F-4D97-AF65-F5344CB8AC3E}">
        <p14:creationId xmlns:p14="http://schemas.microsoft.com/office/powerpoint/2010/main" val="8951649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4C24F-8D17-2F22-70D8-EC60B9908821}"/>
              </a:ext>
            </a:extLst>
          </p:cNvPr>
          <p:cNvSpPr>
            <a:spLocks noGrp="1"/>
          </p:cNvSpPr>
          <p:nvPr>
            <p:ph type="title"/>
          </p:nvPr>
        </p:nvSpPr>
        <p:spPr/>
        <p:txBody>
          <a:bodyPr>
            <a:normAutofit/>
          </a:bodyPr>
          <a:lstStyle/>
          <a:p>
            <a:r>
              <a:rPr lang="en-US" altLang="en-US" sz="4400" b="1">
                <a:ln w="15875">
                  <a:solidFill>
                    <a:schemeClr val="bg1"/>
                  </a:solidFill>
                </a:ln>
                <a:solidFill>
                  <a:srgbClr val="518AC8"/>
                </a:solidFill>
                <a:effectLst>
                  <a:outerShdw blurRad="50800" dist="38100" dir="2700000" algn="tl" rotWithShape="0">
                    <a:prstClr val="black">
                      <a:alpha val="40000"/>
                    </a:prstClr>
                  </a:outerShdw>
                </a:effectLst>
                <a:latin typeface="Tw Cen MT" panose="020B0602020104020603" pitchFamily="34" charset="0"/>
                <a:cs typeface="Times New Roman" panose="02020603050405020304" pitchFamily="18" charset="0"/>
              </a:rPr>
              <a:t>THE NEA GAP </a:t>
            </a:r>
            <a:r>
              <a:rPr lang="en-US" altLang="en-US" sz="4400" b="1" i="1">
                <a:ln w="15875">
                  <a:solidFill>
                    <a:schemeClr val="bg1"/>
                  </a:solidFill>
                </a:ln>
                <a:solidFill>
                  <a:srgbClr val="518AC8"/>
                </a:solidFill>
                <a:effectLst>
                  <a:outerShdw blurRad="50800" dist="38100" dir="2700000" algn="tl" rotWithShape="0">
                    <a:prstClr val="black">
                      <a:alpha val="40000"/>
                    </a:prstClr>
                  </a:outerShdw>
                </a:effectLst>
                <a:latin typeface="Tw Cen MT" panose="020B0602020104020603" pitchFamily="34" charset="0"/>
                <a:cs typeface="Times New Roman" panose="02020603050405020304" pitchFamily="18" charset="0"/>
              </a:rPr>
              <a:t>COHORT</a:t>
            </a:r>
            <a:endParaRPr lang="en-US" sz="4400" i="1"/>
          </a:p>
        </p:txBody>
      </p:sp>
      <p:sp>
        <p:nvSpPr>
          <p:cNvPr id="3" name="Content Placeholder 2">
            <a:extLst>
              <a:ext uri="{FF2B5EF4-FFF2-40B4-BE49-F238E27FC236}">
                <a16:creationId xmlns:a16="http://schemas.microsoft.com/office/drawing/2014/main" id="{E13A8B01-A125-86A4-4594-39995FAFFF1D}"/>
              </a:ext>
            </a:extLst>
          </p:cNvPr>
          <p:cNvSpPr>
            <a:spLocks noGrp="1"/>
          </p:cNvSpPr>
          <p:nvPr>
            <p:ph idx="1"/>
          </p:nvPr>
        </p:nvSpPr>
        <p:spPr>
          <a:xfrm>
            <a:off x="857252" y="1676400"/>
            <a:ext cx="7404653" cy="4419600"/>
          </a:xfrm>
        </p:spPr>
        <p:txBody>
          <a:bodyPr>
            <a:normAutofit lnSpcReduction="10000"/>
          </a:bodyPr>
          <a:lstStyle/>
          <a:p>
            <a:pPr marL="34290" indent="0" algn="ctr">
              <a:buNone/>
            </a:pPr>
            <a:r>
              <a:rPr lang="en-US" sz="1800">
                <a:solidFill>
                  <a:schemeClr val="accent6">
                    <a:lumMod val="50000"/>
                  </a:schemeClr>
                </a:solidFill>
                <a:latin typeface="Arial" panose="020B0604020202020204" pitchFamily="34" charset="0"/>
              </a:rPr>
              <a:t>As</a:t>
            </a:r>
            <a:r>
              <a:rPr lang="en-US" sz="1800" b="0" i="0">
                <a:solidFill>
                  <a:schemeClr val="accent6">
                    <a:lumMod val="50000"/>
                  </a:schemeClr>
                </a:solidFill>
                <a:effectLst/>
                <a:latin typeface="Arial" panose="020B0604020202020204" pitchFamily="34" charset="0"/>
              </a:rPr>
              <a:t> the GAP program parameters emphasize equity, Culture Works has partnered with the Charles F. Kettering Foundation </a:t>
            </a:r>
            <a:br>
              <a:rPr lang="en-US" sz="1800" b="0" i="0">
                <a:solidFill>
                  <a:schemeClr val="accent6">
                    <a:lumMod val="50000"/>
                  </a:schemeClr>
                </a:solidFill>
                <a:effectLst/>
                <a:latin typeface="Arial" panose="020B0604020202020204" pitchFamily="34" charset="0"/>
              </a:rPr>
            </a:br>
            <a:r>
              <a:rPr lang="en-US" sz="1800" b="0" i="0">
                <a:solidFill>
                  <a:schemeClr val="accent6">
                    <a:lumMod val="50000"/>
                  </a:schemeClr>
                </a:solidFill>
                <a:effectLst/>
                <a:latin typeface="Arial" panose="020B0604020202020204" pitchFamily="34" charset="0"/>
              </a:rPr>
              <a:t>and its “Democracy and the Arts” team to conduct </a:t>
            </a:r>
            <a:br>
              <a:rPr lang="en-US" sz="1800" b="0" i="0">
                <a:solidFill>
                  <a:schemeClr val="accent6">
                    <a:lumMod val="50000"/>
                  </a:schemeClr>
                </a:solidFill>
                <a:effectLst/>
                <a:latin typeface="Arial" panose="020B0604020202020204" pitchFamily="34" charset="0"/>
              </a:rPr>
            </a:br>
            <a:r>
              <a:rPr lang="en-US" sz="1800" b="0" i="0">
                <a:solidFill>
                  <a:schemeClr val="accent6">
                    <a:lumMod val="50000"/>
                  </a:schemeClr>
                </a:solidFill>
                <a:effectLst/>
                <a:latin typeface="Arial" panose="020B0604020202020204" pitchFamily="34" charset="0"/>
              </a:rPr>
              <a:t>a qualitative research project with a </a:t>
            </a:r>
            <a:r>
              <a:rPr lang="en-US" sz="1800" b="1" i="1">
                <a:solidFill>
                  <a:srgbClr val="518AC8"/>
                </a:solidFill>
                <a:effectLst/>
                <a:latin typeface="Arial" panose="020B0604020202020204" pitchFamily="34" charset="0"/>
              </a:rPr>
              <a:t>voluntary</a:t>
            </a:r>
            <a:r>
              <a:rPr lang="en-US" sz="1800" b="1" i="0">
                <a:solidFill>
                  <a:srgbClr val="518AC8"/>
                </a:solidFill>
                <a:effectLst/>
                <a:latin typeface="Arial" panose="020B0604020202020204" pitchFamily="34" charset="0"/>
              </a:rPr>
              <a:t> </a:t>
            </a:r>
            <a:r>
              <a:rPr lang="en-US" sz="1800" b="1" i="1">
                <a:solidFill>
                  <a:srgbClr val="518AC8"/>
                </a:solidFill>
                <a:effectLst/>
                <a:latin typeface="Arial" panose="020B0604020202020204" pitchFamily="34" charset="0"/>
              </a:rPr>
              <a:t>cohort </a:t>
            </a:r>
            <a:r>
              <a:rPr lang="en-US" sz="1800" b="0" i="0">
                <a:solidFill>
                  <a:schemeClr val="accent6">
                    <a:lumMod val="50000"/>
                  </a:schemeClr>
                </a:solidFill>
                <a:effectLst/>
                <a:latin typeface="Arial" panose="020B0604020202020204" pitchFamily="34" charset="0"/>
              </a:rPr>
              <a:t>of grantees </a:t>
            </a:r>
            <a:br>
              <a:rPr lang="en-US" sz="1800" b="0" i="0">
                <a:solidFill>
                  <a:schemeClr val="accent6">
                    <a:lumMod val="50000"/>
                  </a:schemeClr>
                </a:solidFill>
                <a:effectLst/>
                <a:latin typeface="Arial" panose="020B0604020202020204" pitchFamily="34" charset="0"/>
              </a:rPr>
            </a:br>
            <a:r>
              <a:rPr lang="en-US" sz="1800" b="0" i="0">
                <a:solidFill>
                  <a:schemeClr val="accent6">
                    <a:lumMod val="50000"/>
                  </a:schemeClr>
                </a:solidFill>
                <a:effectLst/>
                <a:latin typeface="Arial" panose="020B0604020202020204" pitchFamily="34" charset="0"/>
              </a:rPr>
              <a:t>on Culture Works grantmaking policies. </a:t>
            </a:r>
          </a:p>
          <a:p>
            <a:pPr marL="34290" indent="0" algn="ctr">
              <a:buNone/>
            </a:pPr>
            <a:r>
              <a:rPr lang="en-US" sz="1800" b="0" i="0">
                <a:solidFill>
                  <a:schemeClr val="accent6">
                    <a:lumMod val="50000"/>
                  </a:schemeClr>
                </a:solidFill>
                <a:effectLst/>
                <a:latin typeface="Arial" panose="020B0604020202020204" pitchFamily="34" charset="0"/>
              </a:rPr>
              <a:t>In turn, Culture Works will rely on the completed research to inform changes and updates to current grantmaking systems.</a:t>
            </a:r>
          </a:p>
          <a:p>
            <a:pPr marL="34290" indent="0" algn="ctr">
              <a:buNone/>
            </a:pPr>
            <a:r>
              <a:rPr lang="en-US" b="0" i="0">
                <a:solidFill>
                  <a:srgbClr val="518AC8"/>
                </a:solidFill>
                <a:effectLst/>
                <a:latin typeface="Arial" panose="020B0604020202020204" pitchFamily="34" charset="0"/>
              </a:rPr>
              <a:t>***</a:t>
            </a:r>
          </a:p>
          <a:p>
            <a:pPr marL="205740" lvl="1" indent="0">
              <a:buNone/>
            </a:pPr>
            <a:r>
              <a:rPr lang="en-US">
                <a:solidFill>
                  <a:srgbClr val="212121"/>
                </a:solidFill>
                <a:latin typeface="Arial" panose="020B0604020202020204" pitchFamily="34" charset="0"/>
              </a:rPr>
              <a:t>- </a:t>
            </a:r>
            <a:r>
              <a:rPr lang="en-US">
                <a:solidFill>
                  <a:schemeClr val="accent6">
                    <a:lumMod val="50000"/>
                  </a:schemeClr>
                </a:solidFill>
                <a:latin typeface="Tw Cen MT" panose="020B0602020104020603" pitchFamily="34" charset="0"/>
              </a:rPr>
              <a:t>Monthly gatherings in Zoom for grant writing and program staff –   </a:t>
            </a:r>
            <a:br>
              <a:rPr lang="en-US">
                <a:solidFill>
                  <a:schemeClr val="accent6">
                    <a:lumMod val="50000"/>
                  </a:schemeClr>
                </a:solidFill>
                <a:latin typeface="Tw Cen MT" panose="020B0602020104020603" pitchFamily="34" charset="0"/>
              </a:rPr>
            </a:br>
            <a:r>
              <a:rPr lang="en-US">
                <a:solidFill>
                  <a:schemeClr val="accent6">
                    <a:lumMod val="50000"/>
                  </a:schemeClr>
                </a:solidFill>
                <a:latin typeface="Tw Cen MT" panose="020B0602020104020603" pitchFamily="34" charset="0"/>
              </a:rPr>
              <a:t>  	workshops, guest speakers, project feedback and </a:t>
            </a:r>
            <a:br>
              <a:rPr lang="en-US">
                <a:solidFill>
                  <a:schemeClr val="accent6">
                    <a:lumMod val="50000"/>
                  </a:schemeClr>
                </a:solidFill>
                <a:latin typeface="Tw Cen MT" panose="020B0602020104020603" pitchFamily="34" charset="0"/>
              </a:rPr>
            </a:br>
            <a:r>
              <a:rPr lang="en-US">
                <a:solidFill>
                  <a:schemeClr val="accent6">
                    <a:lumMod val="50000"/>
                  </a:schemeClr>
                </a:solidFill>
                <a:latin typeface="Tw Cen MT" panose="020B0602020104020603" pitchFamily="34" charset="0"/>
              </a:rPr>
              <a:t>  	troubleshooting, open support throughout the grant cycle</a:t>
            </a:r>
          </a:p>
          <a:p>
            <a:pPr marL="205740" lvl="1" indent="0">
              <a:buNone/>
            </a:pPr>
            <a:r>
              <a:rPr lang="en-US">
                <a:solidFill>
                  <a:schemeClr val="accent6">
                    <a:lumMod val="50000"/>
                  </a:schemeClr>
                </a:solidFill>
                <a:latin typeface="Tw Cen MT" panose="020B0602020104020603" pitchFamily="34" charset="0"/>
              </a:rPr>
              <a:t>- Monthly posts to a shared website – video, audio, written </a:t>
            </a:r>
            <a:br>
              <a:rPr lang="en-US">
                <a:solidFill>
                  <a:schemeClr val="accent6">
                    <a:lumMod val="50000"/>
                  </a:schemeClr>
                </a:solidFill>
                <a:latin typeface="Tw Cen MT" panose="020B0602020104020603" pitchFamily="34" charset="0"/>
              </a:rPr>
            </a:br>
            <a:r>
              <a:rPr lang="en-US">
                <a:solidFill>
                  <a:schemeClr val="accent6">
                    <a:lumMod val="50000"/>
                  </a:schemeClr>
                </a:solidFill>
                <a:latin typeface="Tw Cen MT" panose="020B0602020104020603" pitchFamily="34" charset="0"/>
              </a:rPr>
              <a:t>  	recordings of the creative process &amp; project implementation</a:t>
            </a:r>
          </a:p>
          <a:p>
            <a:pPr marL="205740" lvl="1" indent="0">
              <a:buNone/>
            </a:pPr>
            <a:r>
              <a:rPr lang="en-US">
                <a:solidFill>
                  <a:schemeClr val="accent6">
                    <a:lumMod val="50000"/>
                  </a:schemeClr>
                </a:solidFill>
                <a:latin typeface="Tw Cen MT" panose="020B0602020104020603" pitchFamily="34" charset="0"/>
              </a:rPr>
              <a:t>- Organizations retain ownership of all materials; Democracy and the Arts </a:t>
            </a:r>
            <a:br>
              <a:rPr lang="en-US">
                <a:solidFill>
                  <a:schemeClr val="accent6">
                    <a:lumMod val="50000"/>
                  </a:schemeClr>
                </a:solidFill>
                <a:latin typeface="Tw Cen MT" panose="020B0602020104020603" pitchFamily="34" charset="0"/>
              </a:rPr>
            </a:br>
            <a:r>
              <a:rPr lang="en-US">
                <a:solidFill>
                  <a:schemeClr val="accent6">
                    <a:lumMod val="50000"/>
                  </a:schemeClr>
                </a:solidFill>
                <a:latin typeface="Tw Cen MT" panose="020B0602020104020603" pitchFamily="34" charset="0"/>
              </a:rPr>
              <a:t>  	will rely on these materials to inform their assessment of Culture </a:t>
            </a:r>
            <a:br>
              <a:rPr lang="en-US">
                <a:solidFill>
                  <a:schemeClr val="accent6">
                    <a:lumMod val="50000"/>
                  </a:schemeClr>
                </a:solidFill>
                <a:latin typeface="Tw Cen MT" panose="020B0602020104020603" pitchFamily="34" charset="0"/>
              </a:rPr>
            </a:br>
            <a:r>
              <a:rPr lang="en-US">
                <a:solidFill>
                  <a:schemeClr val="accent6">
                    <a:lumMod val="50000"/>
                  </a:schemeClr>
                </a:solidFill>
                <a:latin typeface="Tw Cen MT" panose="020B0602020104020603" pitchFamily="34" charset="0"/>
              </a:rPr>
              <a:t>  	Works’ grantmaking policies and procedures. </a:t>
            </a:r>
            <a:br>
              <a:rPr lang="en-US"/>
            </a:br>
            <a:endParaRPr lang="en-US"/>
          </a:p>
        </p:txBody>
      </p:sp>
    </p:spTree>
    <p:extLst>
      <p:ext uri="{BB962C8B-B14F-4D97-AF65-F5344CB8AC3E}">
        <p14:creationId xmlns:p14="http://schemas.microsoft.com/office/powerpoint/2010/main" val="110272388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Basis">
  <a:themeElements>
    <a:clrScheme name="Basis">
      <a:dk1>
        <a:srgbClr val="000000"/>
      </a:dk1>
      <a:lt1>
        <a:sysClr val="window" lastClr="FFFFFF"/>
      </a:lt1>
      <a:dk2>
        <a:srgbClr val="5E5E5E"/>
      </a:dk2>
      <a:lt2>
        <a:srgbClr val="DDDDDD"/>
      </a:lt2>
      <a:accent1>
        <a:srgbClr val="DF5327"/>
      </a:accent1>
      <a:accent2>
        <a:srgbClr val="A6B727"/>
      </a:accent2>
      <a:accent3>
        <a:srgbClr val="FE9E00"/>
      </a:accent3>
      <a:accent4>
        <a:srgbClr val="418AB3"/>
      </a:accent4>
      <a:accent5>
        <a:srgbClr val="D7D447"/>
      </a:accent5>
      <a:accent6>
        <a:srgbClr val="8383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9b88b0b9-12ae-44a5-8851-f8747a4b8543" xsi:nil="true"/>
    <lcf76f155ced4ddcb4097134ff3c332f xmlns="6dda7492-62d7-4a7d-836a-24758c7599f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59F91A5CEF1E740B29781589E7E3C6B" ma:contentTypeVersion="19" ma:contentTypeDescription="Create a new document." ma:contentTypeScope="" ma:versionID="b5b4a340717b295d56d86e0a5ac1ec28">
  <xsd:schema xmlns:xsd="http://www.w3.org/2001/XMLSchema" xmlns:xs="http://www.w3.org/2001/XMLSchema" xmlns:p="http://schemas.microsoft.com/office/2006/metadata/properties" xmlns:ns2="6dda7492-62d7-4a7d-836a-24758c7599f2" xmlns:ns3="9b88b0b9-12ae-44a5-8851-f8747a4b8543" targetNamespace="http://schemas.microsoft.com/office/2006/metadata/properties" ma:root="true" ma:fieldsID="0a438e44ef001bc099c39ddf30a9d18d" ns2:_="" ns3:_="">
    <xsd:import namespace="6dda7492-62d7-4a7d-836a-24758c7599f2"/>
    <xsd:import namespace="9b88b0b9-12ae-44a5-8851-f8747a4b854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da7492-62d7-4a7d-836a-24758c7599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21b5572b-b381-42de-9fa1-97fddc674c2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88b0b9-12ae-44a5-8851-f8747a4b8543"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1b2adb0d-4be0-46f4-9789-0b87ba27a341}" ma:internalName="TaxCatchAll" ma:showField="CatchAllData" ma:web="9b88b0b9-12ae-44a5-8851-f8747a4b8543">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9E82302-476D-44E3-9C6C-6772EC40702C}">
  <ds:schemaRefs>
    <ds:schemaRef ds:uri="http://schemas.microsoft.com/sharepoint/v3/contenttype/forms"/>
  </ds:schemaRefs>
</ds:datastoreItem>
</file>

<file path=customXml/itemProps2.xml><?xml version="1.0" encoding="utf-8"?>
<ds:datastoreItem xmlns:ds="http://schemas.openxmlformats.org/officeDocument/2006/customXml" ds:itemID="{5B552C25-5A73-4175-9AA9-E0DB65DD3A28}">
  <ds:schemaRefs>
    <ds:schemaRef ds:uri="6dda7492-62d7-4a7d-836a-24758c7599f2"/>
    <ds:schemaRef ds:uri="9b88b0b9-12ae-44a5-8851-f8747a4b854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0E4348B-8D5F-4252-BB82-1F1D8B003B14}">
  <ds:schemaRefs>
    <ds:schemaRef ds:uri="6dda7492-62d7-4a7d-836a-24758c7599f2"/>
    <ds:schemaRef ds:uri="9b88b0b9-12ae-44a5-8851-f8747a4b854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TM03457444[[fn=Basis]]</Template>
  <Application>Microsoft Office PowerPoint</Application>
  <PresentationFormat>On-screen Show (4:3)</PresentationFormat>
  <Slides>18</Slides>
  <Notes>12</Notes>
  <HiddenSlides>0</HiddenSlide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Basis</vt:lpstr>
      <vt:lpstr>2025-2026 Nea GAP</vt:lpstr>
      <vt:lpstr>PowerPoint Presentation</vt:lpstr>
      <vt:lpstr>ORGANIZATION ELIGIBILITY</vt:lpstr>
      <vt:lpstr>BEFORE APPLYING</vt:lpstr>
      <vt:lpstr>PROJECT ELIGIBILITY</vt:lpstr>
      <vt:lpstr>PROJECT ELIGIBILITY cont.</vt:lpstr>
      <vt:lpstr>PROJECT TIMELINE</vt:lpstr>
      <vt:lpstr>PROJECT CATEGORIES</vt:lpstr>
      <vt:lpstr>THE NEA GAP COHORT</vt:lpstr>
      <vt:lpstr>THE NEA GAP COHORT</vt:lpstr>
      <vt:lpstr>PowerPoint Presentation</vt:lpstr>
      <vt:lpstr>KEY APPLICATION DATES</vt:lpstr>
      <vt:lpstr>SUPPORT OFFERINGS </vt:lpstr>
      <vt:lpstr>SUPPORT OFFERINGS continued...</vt:lpstr>
      <vt:lpstr>SCORING AREAS</vt:lpstr>
      <vt:lpstr>SCORING AREAS continued…</vt:lpstr>
      <vt:lpstr>IN CLOSING… </vt:lpstr>
      <vt:lpstr>Questions? Comments?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Work</dc:creator>
  <cp:revision>78</cp:revision>
  <cp:lastPrinted>2025-04-21T19:36:52Z</cp:lastPrinted>
  <dcterms:created xsi:type="dcterms:W3CDTF">2005-11-16T21:47:31Z</dcterms:created>
  <dcterms:modified xsi:type="dcterms:W3CDTF">2025-04-23T19:32:31Z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0x010100C59F91A5CEF1E740B29781589E7E3C6B</vt:lpwstr>
  </property>
</Properties>
</file>